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1"/>
  </p:notesMasterIdLst>
  <p:sldIdLst>
    <p:sldId id="256" r:id="rId4"/>
    <p:sldId id="260" r:id="rId5"/>
    <p:sldId id="262" r:id="rId6"/>
    <p:sldId id="263" r:id="rId7"/>
    <p:sldId id="364" r:id="rId8"/>
    <p:sldId id="257" r:id="rId9"/>
    <p:sldId id="258" r:id="rId10"/>
    <p:sldId id="259" r:id="rId11"/>
    <p:sldId id="365" r:id="rId12"/>
    <p:sldId id="366" r:id="rId13"/>
    <p:sldId id="367" r:id="rId14"/>
    <p:sldId id="368" r:id="rId15"/>
    <p:sldId id="369" r:id="rId16"/>
    <p:sldId id="265" r:id="rId17"/>
    <p:sldId id="266" r:id="rId18"/>
    <p:sldId id="267" r:id="rId19"/>
    <p:sldId id="362" r:id="rId20"/>
    <p:sldId id="323" r:id="rId21"/>
    <p:sldId id="335" r:id="rId22"/>
    <p:sldId id="349" r:id="rId23"/>
    <p:sldId id="340" r:id="rId24"/>
    <p:sldId id="347" r:id="rId25"/>
    <p:sldId id="342" r:id="rId26"/>
    <p:sldId id="350" r:id="rId27"/>
    <p:sldId id="363" r:id="rId28"/>
    <p:sldId id="264" r:id="rId29"/>
    <p:sldId id="35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556" autoAdjust="0"/>
  </p:normalViewPr>
  <p:slideViewPr>
    <p:cSldViewPr snapToGrid="0">
      <p:cViewPr varScale="1">
        <p:scale>
          <a:sx n="46" d="100"/>
          <a:sy n="46" d="100"/>
        </p:scale>
        <p:origin x="14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EEED8-BBA7-4758-87ED-904FAC2E613A}"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25E49A8F-8208-4F61-9868-DF8086E23FA1}">
      <dgm:prSet/>
      <dgm:spPr/>
      <dgm:t>
        <a:bodyPr/>
        <a:lstStyle/>
        <a:p>
          <a:r>
            <a:rPr lang="en-US" b="0" i="0" dirty="0"/>
            <a:t>Talk from Hayley King Donor Sibling Connections UK group who recently submitted the document 'Our Say: Pre 18 Contact with Donor Siblings' to the HFEA. With Q&amp;A.</a:t>
          </a:r>
          <a:endParaRPr lang="en-US" dirty="0"/>
        </a:p>
      </dgm:t>
    </dgm:pt>
    <dgm:pt modelId="{30A4195A-D935-4B0E-9469-FBC8A7BC69E3}" type="parTrans" cxnId="{B32B1DC6-71A5-45B2-A705-D580752F1434}">
      <dgm:prSet/>
      <dgm:spPr/>
      <dgm:t>
        <a:bodyPr/>
        <a:lstStyle/>
        <a:p>
          <a:endParaRPr lang="en-US"/>
        </a:p>
      </dgm:t>
    </dgm:pt>
    <dgm:pt modelId="{44C08F79-85A9-4478-A7FC-76A68D4CA981}" type="sibTrans" cxnId="{B32B1DC6-71A5-45B2-A705-D580752F1434}">
      <dgm:prSet phldrT="1" phldr="0"/>
      <dgm:spPr/>
      <dgm:t>
        <a:bodyPr/>
        <a:lstStyle/>
        <a:p>
          <a:r>
            <a:rPr lang="en-US" dirty="0"/>
            <a:t>1</a:t>
          </a:r>
        </a:p>
      </dgm:t>
    </dgm:pt>
    <dgm:pt modelId="{8556A0F0-E32B-4AAD-BB3E-7F962663712E}">
      <dgm:prSet/>
      <dgm:spPr/>
      <dgm:t>
        <a:bodyPr/>
        <a:lstStyle/>
        <a:p>
          <a:r>
            <a:rPr lang="en-US" b="0" i="0" dirty="0"/>
            <a:t>Update from the Working Group from the publication 'Independent Family Planning: Choosing Solo Parenthood through Gamete or Embryo Donation. A guide for fertility healthcare professionals​’</a:t>
          </a:r>
          <a:endParaRPr lang="en-US" dirty="0"/>
        </a:p>
      </dgm:t>
    </dgm:pt>
    <dgm:pt modelId="{6754E885-3D0F-462C-97D6-BF6C0FD1E6F6}" type="parTrans" cxnId="{F9B39D85-87B4-4C3C-BE66-9E6739CF08B1}">
      <dgm:prSet/>
      <dgm:spPr/>
      <dgm:t>
        <a:bodyPr/>
        <a:lstStyle/>
        <a:p>
          <a:endParaRPr lang="en-US"/>
        </a:p>
      </dgm:t>
    </dgm:pt>
    <dgm:pt modelId="{8B3A5414-1BE8-4C27-9B4F-4051737B44F4}" type="sibTrans" cxnId="{F9B39D85-87B4-4C3C-BE66-9E6739CF08B1}">
      <dgm:prSet phldrT="2" phldr="0"/>
      <dgm:spPr/>
      <dgm:t>
        <a:bodyPr/>
        <a:lstStyle/>
        <a:p>
          <a:r>
            <a:rPr lang="en-US" dirty="0"/>
            <a:t>2</a:t>
          </a:r>
        </a:p>
      </dgm:t>
    </dgm:pt>
    <dgm:pt modelId="{4927ECB6-0035-4812-B45E-3CF17EE2CDB2}">
      <dgm:prSet/>
      <dgm:spPr/>
      <dgm:t>
        <a:bodyPr/>
        <a:lstStyle/>
        <a:p>
          <a:r>
            <a:rPr lang="en-US" dirty="0"/>
            <a:t>Open floor – where next?</a:t>
          </a:r>
          <a:br>
            <a:rPr lang="en-US" dirty="0"/>
          </a:br>
          <a:endParaRPr lang="en-US" dirty="0"/>
        </a:p>
      </dgm:t>
    </dgm:pt>
    <dgm:pt modelId="{DE7C728B-3EA8-406A-8C27-963EFC5D3501}" type="parTrans" cxnId="{AF8DF7E9-5212-4D68-8262-732823EFBD37}">
      <dgm:prSet/>
      <dgm:spPr/>
      <dgm:t>
        <a:bodyPr/>
        <a:lstStyle/>
        <a:p>
          <a:endParaRPr lang="en-US"/>
        </a:p>
      </dgm:t>
    </dgm:pt>
    <dgm:pt modelId="{8379A5DE-08D5-44F2-9908-64CE2B969F9E}" type="sibTrans" cxnId="{AF8DF7E9-5212-4D68-8262-732823EFBD37}">
      <dgm:prSet phldrT="3" phldr="0"/>
      <dgm:spPr/>
      <dgm:t>
        <a:bodyPr/>
        <a:lstStyle/>
        <a:p>
          <a:r>
            <a:rPr lang="en-US" dirty="0"/>
            <a:t>3</a:t>
          </a:r>
        </a:p>
      </dgm:t>
    </dgm:pt>
    <dgm:pt modelId="{7272036A-6EA7-44A0-AD73-CB5E3971FDAA}" type="pres">
      <dgm:prSet presAssocID="{CF9EEED8-BBA7-4758-87ED-904FAC2E613A}" presName="Name0" presStyleCnt="0">
        <dgm:presLayoutVars>
          <dgm:animLvl val="lvl"/>
          <dgm:resizeHandles val="exact"/>
        </dgm:presLayoutVars>
      </dgm:prSet>
      <dgm:spPr/>
    </dgm:pt>
    <dgm:pt modelId="{27B71B37-0A5F-449C-B4EC-26B94687D9E9}" type="pres">
      <dgm:prSet presAssocID="{25E49A8F-8208-4F61-9868-DF8086E23FA1}" presName="compositeNode" presStyleCnt="0">
        <dgm:presLayoutVars>
          <dgm:bulletEnabled val="1"/>
        </dgm:presLayoutVars>
      </dgm:prSet>
      <dgm:spPr/>
    </dgm:pt>
    <dgm:pt modelId="{93BEACBF-0E8F-4055-9C27-9DFE9443ACD0}" type="pres">
      <dgm:prSet presAssocID="{25E49A8F-8208-4F61-9868-DF8086E23FA1}" presName="bgRect" presStyleLbl="bgAccFollowNode1" presStyleIdx="0" presStyleCnt="3"/>
      <dgm:spPr/>
    </dgm:pt>
    <dgm:pt modelId="{8426D949-0636-4460-9881-5472156BC204}" type="pres">
      <dgm:prSet presAssocID="{44C08F79-85A9-4478-A7FC-76A68D4CA981}" presName="sibTransNodeCircle" presStyleLbl="alignNode1" presStyleIdx="0" presStyleCnt="6">
        <dgm:presLayoutVars>
          <dgm:chMax val="0"/>
          <dgm:bulletEnabled/>
        </dgm:presLayoutVars>
      </dgm:prSet>
      <dgm:spPr/>
    </dgm:pt>
    <dgm:pt modelId="{A433B11C-2311-483E-B7AA-25C6D1EA6CEE}" type="pres">
      <dgm:prSet presAssocID="{25E49A8F-8208-4F61-9868-DF8086E23FA1}" presName="bottomLine" presStyleLbl="alignNode1" presStyleIdx="1" presStyleCnt="6">
        <dgm:presLayoutVars/>
      </dgm:prSet>
      <dgm:spPr/>
    </dgm:pt>
    <dgm:pt modelId="{949BF88E-D063-4B11-B89C-FBB3F42277D3}" type="pres">
      <dgm:prSet presAssocID="{25E49A8F-8208-4F61-9868-DF8086E23FA1}" presName="nodeText" presStyleLbl="bgAccFollowNode1" presStyleIdx="0" presStyleCnt="3">
        <dgm:presLayoutVars>
          <dgm:bulletEnabled val="1"/>
        </dgm:presLayoutVars>
      </dgm:prSet>
      <dgm:spPr/>
    </dgm:pt>
    <dgm:pt modelId="{2BE22A5B-7FC7-4B84-B2C6-6AB7F9D59B2D}" type="pres">
      <dgm:prSet presAssocID="{44C08F79-85A9-4478-A7FC-76A68D4CA981}" presName="sibTrans" presStyleCnt="0"/>
      <dgm:spPr/>
    </dgm:pt>
    <dgm:pt modelId="{3373EBE0-549B-4E40-9A95-170F06F8B000}" type="pres">
      <dgm:prSet presAssocID="{8556A0F0-E32B-4AAD-BB3E-7F962663712E}" presName="compositeNode" presStyleCnt="0">
        <dgm:presLayoutVars>
          <dgm:bulletEnabled val="1"/>
        </dgm:presLayoutVars>
      </dgm:prSet>
      <dgm:spPr/>
    </dgm:pt>
    <dgm:pt modelId="{7B7A51C6-3133-4A6E-A38D-F4FC2B6600B3}" type="pres">
      <dgm:prSet presAssocID="{8556A0F0-E32B-4AAD-BB3E-7F962663712E}" presName="bgRect" presStyleLbl="bgAccFollowNode1" presStyleIdx="1" presStyleCnt="3"/>
      <dgm:spPr/>
    </dgm:pt>
    <dgm:pt modelId="{07F7DB8E-D0B4-4AB8-ADD2-5239082A5A35}" type="pres">
      <dgm:prSet presAssocID="{8B3A5414-1BE8-4C27-9B4F-4051737B44F4}" presName="sibTransNodeCircle" presStyleLbl="alignNode1" presStyleIdx="2" presStyleCnt="6">
        <dgm:presLayoutVars>
          <dgm:chMax val="0"/>
          <dgm:bulletEnabled/>
        </dgm:presLayoutVars>
      </dgm:prSet>
      <dgm:spPr/>
    </dgm:pt>
    <dgm:pt modelId="{2F0FBBCD-E1FB-4508-9B8F-EA893F27758B}" type="pres">
      <dgm:prSet presAssocID="{8556A0F0-E32B-4AAD-BB3E-7F962663712E}" presName="bottomLine" presStyleLbl="alignNode1" presStyleIdx="3" presStyleCnt="6">
        <dgm:presLayoutVars/>
      </dgm:prSet>
      <dgm:spPr/>
    </dgm:pt>
    <dgm:pt modelId="{17D4A235-C424-4D79-9152-7FE9D3784EC3}" type="pres">
      <dgm:prSet presAssocID="{8556A0F0-E32B-4AAD-BB3E-7F962663712E}" presName="nodeText" presStyleLbl="bgAccFollowNode1" presStyleIdx="1" presStyleCnt="3">
        <dgm:presLayoutVars>
          <dgm:bulletEnabled val="1"/>
        </dgm:presLayoutVars>
      </dgm:prSet>
      <dgm:spPr/>
    </dgm:pt>
    <dgm:pt modelId="{6C956CD3-5F4F-402E-855A-AAC76C2172CD}" type="pres">
      <dgm:prSet presAssocID="{8B3A5414-1BE8-4C27-9B4F-4051737B44F4}" presName="sibTrans" presStyleCnt="0"/>
      <dgm:spPr/>
    </dgm:pt>
    <dgm:pt modelId="{29297AB2-78BB-4C0B-A21A-B1B3070A9B60}" type="pres">
      <dgm:prSet presAssocID="{4927ECB6-0035-4812-B45E-3CF17EE2CDB2}" presName="compositeNode" presStyleCnt="0">
        <dgm:presLayoutVars>
          <dgm:bulletEnabled val="1"/>
        </dgm:presLayoutVars>
      </dgm:prSet>
      <dgm:spPr/>
    </dgm:pt>
    <dgm:pt modelId="{7CE79DAD-EA3C-416D-B5CB-75CE0F9A9F9B}" type="pres">
      <dgm:prSet presAssocID="{4927ECB6-0035-4812-B45E-3CF17EE2CDB2}" presName="bgRect" presStyleLbl="bgAccFollowNode1" presStyleIdx="2" presStyleCnt="3"/>
      <dgm:spPr/>
    </dgm:pt>
    <dgm:pt modelId="{6BA5085B-0BEC-4349-BD75-06F0991C4068}" type="pres">
      <dgm:prSet presAssocID="{8379A5DE-08D5-44F2-9908-64CE2B969F9E}" presName="sibTransNodeCircle" presStyleLbl="alignNode1" presStyleIdx="4" presStyleCnt="6">
        <dgm:presLayoutVars>
          <dgm:chMax val="0"/>
          <dgm:bulletEnabled/>
        </dgm:presLayoutVars>
      </dgm:prSet>
      <dgm:spPr/>
    </dgm:pt>
    <dgm:pt modelId="{6409531D-0E05-4E2C-9A27-042EB63ACF29}" type="pres">
      <dgm:prSet presAssocID="{4927ECB6-0035-4812-B45E-3CF17EE2CDB2}" presName="bottomLine" presStyleLbl="alignNode1" presStyleIdx="5" presStyleCnt="6">
        <dgm:presLayoutVars/>
      </dgm:prSet>
      <dgm:spPr/>
    </dgm:pt>
    <dgm:pt modelId="{09DC7A21-1180-4D12-B67C-F0D8F6F5379C}" type="pres">
      <dgm:prSet presAssocID="{4927ECB6-0035-4812-B45E-3CF17EE2CDB2}" presName="nodeText" presStyleLbl="bgAccFollowNode1" presStyleIdx="2" presStyleCnt="3">
        <dgm:presLayoutVars>
          <dgm:bulletEnabled val="1"/>
        </dgm:presLayoutVars>
      </dgm:prSet>
      <dgm:spPr/>
    </dgm:pt>
  </dgm:ptLst>
  <dgm:cxnLst>
    <dgm:cxn modelId="{81C90700-D49C-4810-8EA7-30AA7DB4B0F1}" type="presOf" srcId="{8556A0F0-E32B-4AAD-BB3E-7F962663712E}" destId="{17D4A235-C424-4D79-9152-7FE9D3784EC3}" srcOrd="1" destOrd="0" presId="urn:microsoft.com/office/officeart/2016/7/layout/BasicLinearProcessNumbered"/>
    <dgm:cxn modelId="{A83D5230-6341-449E-B65D-68D6F8B85342}" type="presOf" srcId="{4927ECB6-0035-4812-B45E-3CF17EE2CDB2}" destId="{7CE79DAD-EA3C-416D-B5CB-75CE0F9A9F9B}" srcOrd="0" destOrd="0" presId="urn:microsoft.com/office/officeart/2016/7/layout/BasicLinearProcessNumbered"/>
    <dgm:cxn modelId="{C8A3F556-CF8D-4BC2-82A2-7E55D794F206}" type="presOf" srcId="{4927ECB6-0035-4812-B45E-3CF17EE2CDB2}" destId="{09DC7A21-1180-4D12-B67C-F0D8F6F5379C}" srcOrd="1" destOrd="0" presId="urn:microsoft.com/office/officeart/2016/7/layout/BasicLinearProcessNumbered"/>
    <dgm:cxn modelId="{2B269780-383C-442C-A4E2-9DD2633805AF}" type="presOf" srcId="{25E49A8F-8208-4F61-9868-DF8086E23FA1}" destId="{93BEACBF-0E8F-4055-9C27-9DFE9443ACD0}" srcOrd="0" destOrd="0" presId="urn:microsoft.com/office/officeart/2016/7/layout/BasicLinearProcessNumbered"/>
    <dgm:cxn modelId="{D48A8185-4298-4A1C-BF58-6AB419BED156}" type="presOf" srcId="{CF9EEED8-BBA7-4758-87ED-904FAC2E613A}" destId="{7272036A-6EA7-44A0-AD73-CB5E3971FDAA}" srcOrd="0" destOrd="0" presId="urn:microsoft.com/office/officeart/2016/7/layout/BasicLinearProcessNumbered"/>
    <dgm:cxn modelId="{F9B39D85-87B4-4C3C-BE66-9E6739CF08B1}" srcId="{CF9EEED8-BBA7-4758-87ED-904FAC2E613A}" destId="{8556A0F0-E32B-4AAD-BB3E-7F962663712E}" srcOrd="1" destOrd="0" parTransId="{6754E885-3D0F-462C-97D6-BF6C0FD1E6F6}" sibTransId="{8B3A5414-1BE8-4C27-9B4F-4051737B44F4}"/>
    <dgm:cxn modelId="{9C941D88-AB91-4E76-B65A-BAD2AF8985E8}" type="presOf" srcId="{25E49A8F-8208-4F61-9868-DF8086E23FA1}" destId="{949BF88E-D063-4B11-B89C-FBB3F42277D3}" srcOrd="1" destOrd="0" presId="urn:microsoft.com/office/officeart/2016/7/layout/BasicLinearProcessNumbered"/>
    <dgm:cxn modelId="{30DF6299-14B7-404A-B89D-79E0FF1F3E4E}" type="presOf" srcId="{8B3A5414-1BE8-4C27-9B4F-4051737B44F4}" destId="{07F7DB8E-D0B4-4AB8-ADD2-5239082A5A35}" srcOrd="0" destOrd="0" presId="urn:microsoft.com/office/officeart/2016/7/layout/BasicLinearProcessNumbered"/>
    <dgm:cxn modelId="{B32B1DC6-71A5-45B2-A705-D580752F1434}" srcId="{CF9EEED8-BBA7-4758-87ED-904FAC2E613A}" destId="{25E49A8F-8208-4F61-9868-DF8086E23FA1}" srcOrd="0" destOrd="0" parTransId="{30A4195A-D935-4B0E-9469-FBC8A7BC69E3}" sibTransId="{44C08F79-85A9-4478-A7FC-76A68D4CA981}"/>
    <dgm:cxn modelId="{4DCBC7E3-6BF1-48CD-A314-69D249CCD064}" type="presOf" srcId="{8556A0F0-E32B-4AAD-BB3E-7F962663712E}" destId="{7B7A51C6-3133-4A6E-A38D-F4FC2B6600B3}" srcOrd="0" destOrd="0" presId="urn:microsoft.com/office/officeart/2016/7/layout/BasicLinearProcessNumbered"/>
    <dgm:cxn modelId="{AF8DF7E9-5212-4D68-8262-732823EFBD37}" srcId="{CF9EEED8-BBA7-4758-87ED-904FAC2E613A}" destId="{4927ECB6-0035-4812-B45E-3CF17EE2CDB2}" srcOrd="2" destOrd="0" parTransId="{DE7C728B-3EA8-406A-8C27-963EFC5D3501}" sibTransId="{8379A5DE-08D5-44F2-9908-64CE2B969F9E}"/>
    <dgm:cxn modelId="{BF62FBE9-4B16-4982-B5C4-E7E917132BC6}" type="presOf" srcId="{8379A5DE-08D5-44F2-9908-64CE2B969F9E}" destId="{6BA5085B-0BEC-4349-BD75-06F0991C4068}" srcOrd="0" destOrd="0" presId="urn:microsoft.com/office/officeart/2016/7/layout/BasicLinearProcessNumbered"/>
    <dgm:cxn modelId="{F02FF1F7-A7F3-4DB5-9D19-FE2C0F4771BE}" type="presOf" srcId="{44C08F79-85A9-4478-A7FC-76A68D4CA981}" destId="{8426D949-0636-4460-9881-5472156BC204}" srcOrd="0" destOrd="0" presId="urn:microsoft.com/office/officeart/2016/7/layout/BasicLinearProcessNumbered"/>
    <dgm:cxn modelId="{4750BB8F-4F36-4C17-972E-F461364A0A44}" type="presParOf" srcId="{7272036A-6EA7-44A0-AD73-CB5E3971FDAA}" destId="{27B71B37-0A5F-449C-B4EC-26B94687D9E9}" srcOrd="0" destOrd="0" presId="urn:microsoft.com/office/officeart/2016/7/layout/BasicLinearProcessNumbered"/>
    <dgm:cxn modelId="{19B8FA28-6460-4F65-859C-10D4DFB6ABB5}" type="presParOf" srcId="{27B71B37-0A5F-449C-B4EC-26B94687D9E9}" destId="{93BEACBF-0E8F-4055-9C27-9DFE9443ACD0}" srcOrd="0" destOrd="0" presId="urn:microsoft.com/office/officeart/2016/7/layout/BasicLinearProcessNumbered"/>
    <dgm:cxn modelId="{E652F947-9911-4008-AE8C-6A9E5F4BE762}" type="presParOf" srcId="{27B71B37-0A5F-449C-B4EC-26B94687D9E9}" destId="{8426D949-0636-4460-9881-5472156BC204}" srcOrd="1" destOrd="0" presId="urn:microsoft.com/office/officeart/2016/7/layout/BasicLinearProcessNumbered"/>
    <dgm:cxn modelId="{7AAC5DB9-3E81-49D1-AD09-52D825D8892C}" type="presParOf" srcId="{27B71B37-0A5F-449C-B4EC-26B94687D9E9}" destId="{A433B11C-2311-483E-B7AA-25C6D1EA6CEE}" srcOrd="2" destOrd="0" presId="urn:microsoft.com/office/officeart/2016/7/layout/BasicLinearProcessNumbered"/>
    <dgm:cxn modelId="{8FA976B1-AB0A-40F6-9C6D-0CA32A896683}" type="presParOf" srcId="{27B71B37-0A5F-449C-B4EC-26B94687D9E9}" destId="{949BF88E-D063-4B11-B89C-FBB3F42277D3}" srcOrd="3" destOrd="0" presId="urn:microsoft.com/office/officeart/2016/7/layout/BasicLinearProcessNumbered"/>
    <dgm:cxn modelId="{F1ACCF6B-CA48-45AF-9CE4-ACD3613396D7}" type="presParOf" srcId="{7272036A-6EA7-44A0-AD73-CB5E3971FDAA}" destId="{2BE22A5B-7FC7-4B84-B2C6-6AB7F9D59B2D}" srcOrd="1" destOrd="0" presId="urn:microsoft.com/office/officeart/2016/7/layout/BasicLinearProcessNumbered"/>
    <dgm:cxn modelId="{FA75AF23-2A48-4761-A1E0-2912A7440328}" type="presParOf" srcId="{7272036A-6EA7-44A0-AD73-CB5E3971FDAA}" destId="{3373EBE0-549B-4E40-9A95-170F06F8B000}" srcOrd="2" destOrd="0" presId="urn:microsoft.com/office/officeart/2016/7/layout/BasicLinearProcessNumbered"/>
    <dgm:cxn modelId="{40BEA351-A8E2-42D6-BF21-9D554E332113}" type="presParOf" srcId="{3373EBE0-549B-4E40-9A95-170F06F8B000}" destId="{7B7A51C6-3133-4A6E-A38D-F4FC2B6600B3}" srcOrd="0" destOrd="0" presId="urn:microsoft.com/office/officeart/2016/7/layout/BasicLinearProcessNumbered"/>
    <dgm:cxn modelId="{5419FA9E-D627-48C0-AF21-D4377537E474}" type="presParOf" srcId="{3373EBE0-549B-4E40-9A95-170F06F8B000}" destId="{07F7DB8E-D0B4-4AB8-ADD2-5239082A5A35}" srcOrd="1" destOrd="0" presId="urn:microsoft.com/office/officeart/2016/7/layout/BasicLinearProcessNumbered"/>
    <dgm:cxn modelId="{FDC4DAC0-6475-4438-897A-623E69A01B1C}" type="presParOf" srcId="{3373EBE0-549B-4E40-9A95-170F06F8B000}" destId="{2F0FBBCD-E1FB-4508-9B8F-EA893F27758B}" srcOrd="2" destOrd="0" presId="urn:microsoft.com/office/officeart/2016/7/layout/BasicLinearProcessNumbered"/>
    <dgm:cxn modelId="{8053284B-807E-474A-9685-2C868A8148B5}" type="presParOf" srcId="{3373EBE0-549B-4E40-9A95-170F06F8B000}" destId="{17D4A235-C424-4D79-9152-7FE9D3784EC3}" srcOrd="3" destOrd="0" presId="urn:microsoft.com/office/officeart/2016/7/layout/BasicLinearProcessNumbered"/>
    <dgm:cxn modelId="{B108B979-C7F1-4B67-8A39-B58CCE77DEF9}" type="presParOf" srcId="{7272036A-6EA7-44A0-AD73-CB5E3971FDAA}" destId="{6C956CD3-5F4F-402E-855A-AAC76C2172CD}" srcOrd="3" destOrd="0" presId="urn:microsoft.com/office/officeart/2016/7/layout/BasicLinearProcessNumbered"/>
    <dgm:cxn modelId="{54EA3ECE-0F0B-4A24-8645-4A072802E2DC}" type="presParOf" srcId="{7272036A-6EA7-44A0-AD73-CB5E3971FDAA}" destId="{29297AB2-78BB-4C0B-A21A-B1B3070A9B60}" srcOrd="4" destOrd="0" presId="urn:microsoft.com/office/officeart/2016/7/layout/BasicLinearProcessNumbered"/>
    <dgm:cxn modelId="{C9FB6920-047B-4B42-A57A-DB0C6445575E}" type="presParOf" srcId="{29297AB2-78BB-4C0B-A21A-B1B3070A9B60}" destId="{7CE79DAD-EA3C-416D-B5CB-75CE0F9A9F9B}" srcOrd="0" destOrd="0" presId="urn:microsoft.com/office/officeart/2016/7/layout/BasicLinearProcessNumbered"/>
    <dgm:cxn modelId="{7C21E7EE-5D40-47D7-A272-58AC288A4D73}" type="presParOf" srcId="{29297AB2-78BB-4C0B-A21A-B1B3070A9B60}" destId="{6BA5085B-0BEC-4349-BD75-06F0991C4068}" srcOrd="1" destOrd="0" presId="urn:microsoft.com/office/officeart/2016/7/layout/BasicLinearProcessNumbered"/>
    <dgm:cxn modelId="{FBF2A641-38B7-4EF9-8BAE-392E0C78EF52}" type="presParOf" srcId="{29297AB2-78BB-4C0B-A21A-B1B3070A9B60}" destId="{6409531D-0E05-4E2C-9A27-042EB63ACF29}" srcOrd="2" destOrd="0" presId="urn:microsoft.com/office/officeart/2016/7/layout/BasicLinearProcessNumbered"/>
    <dgm:cxn modelId="{24A5AE34-9026-479B-B8C0-7F96955E5749}" type="presParOf" srcId="{29297AB2-78BB-4C0B-A21A-B1B3070A9B60}" destId="{09DC7A21-1180-4D12-B67C-F0D8F6F5379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A00587-DA6F-47F2-84D5-D46BF2A7131B}"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9960FAB8-C5EF-4C22-A5E7-9AA4F8BAD398}">
      <dgm:prSet phldrT="[Text]"/>
      <dgm:spPr/>
      <dgm:t>
        <a:bodyPr/>
        <a:lstStyle/>
        <a:p>
          <a:r>
            <a:rPr lang="en-GB" dirty="0"/>
            <a:t>Lived-experience</a:t>
          </a:r>
        </a:p>
      </dgm:t>
    </dgm:pt>
    <dgm:pt modelId="{0D3B128A-077A-429F-862D-299BA3E43F5B}" type="parTrans" cxnId="{42A2CEB6-FA7C-4971-8F3C-048B9BEE8C63}">
      <dgm:prSet/>
      <dgm:spPr/>
      <dgm:t>
        <a:bodyPr/>
        <a:lstStyle/>
        <a:p>
          <a:endParaRPr lang="en-GB"/>
        </a:p>
      </dgm:t>
    </dgm:pt>
    <dgm:pt modelId="{4D54EC98-9719-408E-BE1C-5443DFD38C99}" type="sibTrans" cxnId="{42A2CEB6-FA7C-4971-8F3C-048B9BEE8C63}">
      <dgm:prSet/>
      <dgm:spPr/>
      <dgm:t>
        <a:bodyPr/>
        <a:lstStyle/>
        <a:p>
          <a:endParaRPr lang="en-GB" dirty="0"/>
        </a:p>
      </dgm:t>
    </dgm:pt>
    <dgm:pt modelId="{2EA56839-10C4-4820-950A-60097D403E48}">
      <dgm:prSet phldrT="[Text]"/>
      <dgm:spPr/>
      <dgm:t>
        <a:bodyPr/>
        <a:lstStyle/>
        <a:p>
          <a:r>
            <a:rPr lang="en-GB" dirty="0"/>
            <a:t>Peer reviewed</a:t>
          </a:r>
        </a:p>
      </dgm:t>
    </dgm:pt>
    <dgm:pt modelId="{3F153F11-58D1-4DA5-9AA8-AECE30498693}" type="parTrans" cxnId="{52F92322-EF08-4140-A01A-C4F55447F53F}">
      <dgm:prSet/>
      <dgm:spPr/>
      <dgm:t>
        <a:bodyPr/>
        <a:lstStyle/>
        <a:p>
          <a:endParaRPr lang="en-GB"/>
        </a:p>
      </dgm:t>
    </dgm:pt>
    <dgm:pt modelId="{9F14C8D6-7512-4748-BCBA-92C1C755D05E}" type="sibTrans" cxnId="{52F92322-EF08-4140-A01A-C4F55447F53F}">
      <dgm:prSet/>
      <dgm:spPr/>
      <dgm:t>
        <a:bodyPr/>
        <a:lstStyle/>
        <a:p>
          <a:endParaRPr lang="en-GB" dirty="0"/>
        </a:p>
      </dgm:t>
    </dgm:pt>
    <dgm:pt modelId="{F47CC9A7-71A2-4688-9785-736A538AF179}">
      <dgm:prSet phldrT="[Text]"/>
      <dgm:spPr/>
      <dgm:t>
        <a:bodyPr/>
        <a:lstStyle/>
        <a:p>
          <a:r>
            <a:rPr lang="en-GB" dirty="0"/>
            <a:t>Supported by research</a:t>
          </a:r>
        </a:p>
      </dgm:t>
    </dgm:pt>
    <dgm:pt modelId="{E3B22691-2C37-4B88-8D7F-0E872F1F4C39}" type="parTrans" cxnId="{1D145733-6243-4E5E-ADC1-006846BE353E}">
      <dgm:prSet/>
      <dgm:spPr/>
      <dgm:t>
        <a:bodyPr/>
        <a:lstStyle/>
        <a:p>
          <a:endParaRPr lang="en-GB"/>
        </a:p>
      </dgm:t>
    </dgm:pt>
    <dgm:pt modelId="{0804E5F2-C1AC-4A7D-81D7-C63DE5BC5E0C}" type="sibTrans" cxnId="{1D145733-6243-4E5E-ADC1-006846BE353E}">
      <dgm:prSet/>
      <dgm:spPr/>
      <dgm:t>
        <a:bodyPr/>
        <a:lstStyle/>
        <a:p>
          <a:endParaRPr lang="en-GB" dirty="0"/>
        </a:p>
      </dgm:t>
    </dgm:pt>
    <dgm:pt modelId="{8F015731-5317-4AA7-9FCB-95283F85B91C}" type="pres">
      <dgm:prSet presAssocID="{11A00587-DA6F-47F2-84D5-D46BF2A7131B}" presName="Name0" presStyleCnt="0">
        <dgm:presLayoutVars>
          <dgm:dir/>
          <dgm:resizeHandles val="exact"/>
        </dgm:presLayoutVars>
      </dgm:prSet>
      <dgm:spPr/>
    </dgm:pt>
    <dgm:pt modelId="{ECC99524-8E66-498E-A4D6-ED3D6BACA610}" type="pres">
      <dgm:prSet presAssocID="{9960FAB8-C5EF-4C22-A5E7-9AA4F8BAD398}" presName="node" presStyleLbl="node1" presStyleIdx="0" presStyleCnt="3">
        <dgm:presLayoutVars>
          <dgm:bulletEnabled val="1"/>
        </dgm:presLayoutVars>
      </dgm:prSet>
      <dgm:spPr/>
    </dgm:pt>
    <dgm:pt modelId="{26A218B7-4A17-4D55-AA32-B23A6998AB41}" type="pres">
      <dgm:prSet presAssocID="{4D54EC98-9719-408E-BE1C-5443DFD38C99}" presName="sibTrans" presStyleLbl="sibTrans2D1" presStyleIdx="0" presStyleCnt="3"/>
      <dgm:spPr/>
    </dgm:pt>
    <dgm:pt modelId="{0D6A1B3A-5E9A-44F7-8B33-5FFB5F1948DE}" type="pres">
      <dgm:prSet presAssocID="{4D54EC98-9719-408E-BE1C-5443DFD38C99}" presName="connectorText" presStyleLbl="sibTrans2D1" presStyleIdx="0" presStyleCnt="3"/>
      <dgm:spPr/>
    </dgm:pt>
    <dgm:pt modelId="{5B300BDE-1E86-4444-8B0F-29FF9CEA1F76}" type="pres">
      <dgm:prSet presAssocID="{2EA56839-10C4-4820-950A-60097D403E48}" presName="node" presStyleLbl="node1" presStyleIdx="1" presStyleCnt="3">
        <dgm:presLayoutVars>
          <dgm:bulletEnabled val="1"/>
        </dgm:presLayoutVars>
      </dgm:prSet>
      <dgm:spPr/>
    </dgm:pt>
    <dgm:pt modelId="{1E1D5CEC-D23A-4D0A-AB16-B3DFACED3494}" type="pres">
      <dgm:prSet presAssocID="{9F14C8D6-7512-4748-BCBA-92C1C755D05E}" presName="sibTrans" presStyleLbl="sibTrans2D1" presStyleIdx="1" presStyleCnt="3"/>
      <dgm:spPr/>
    </dgm:pt>
    <dgm:pt modelId="{00A893E6-DFE2-4E73-AE53-9278AAEDEF5E}" type="pres">
      <dgm:prSet presAssocID="{9F14C8D6-7512-4748-BCBA-92C1C755D05E}" presName="connectorText" presStyleLbl="sibTrans2D1" presStyleIdx="1" presStyleCnt="3"/>
      <dgm:spPr/>
    </dgm:pt>
    <dgm:pt modelId="{ECDFB6DA-4DEF-4BF0-8DCF-6A3EC21853DF}" type="pres">
      <dgm:prSet presAssocID="{F47CC9A7-71A2-4688-9785-736A538AF179}" presName="node" presStyleLbl="node1" presStyleIdx="2" presStyleCnt="3">
        <dgm:presLayoutVars>
          <dgm:bulletEnabled val="1"/>
        </dgm:presLayoutVars>
      </dgm:prSet>
      <dgm:spPr/>
    </dgm:pt>
    <dgm:pt modelId="{193489F7-6999-438A-977B-290EC132FCEA}" type="pres">
      <dgm:prSet presAssocID="{0804E5F2-C1AC-4A7D-81D7-C63DE5BC5E0C}" presName="sibTrans" presStyleLbl="sibTrans2D1" presStyleIdx="2" presStyleCnt="3"/>
      <dgm:spPr/>
    </dgm:pt>
    <dgm:pt modelId="{15887704-815F-4300-845D-85A415D13A8D}" type="pres">
      <dgm:prSet presAssocID="{0804E5F2-C1AC-4A7D-81D7-C63DE5BC5E0C}" presName="connectorText" presStyleLbl="sibTrans2D1" presStyleIdx="2" presStyleCnt="3"/>
      <dgm:spPr/>
    </dgm:pt>
  </dgm:ptLst>
  <dgm:cxnLst>
    <dgm:cxn modelId="{52F92322-EF08-4140-A01A-C4F55447F53F}" srcId="{11A00587-DA6F-47F2-84D5-D46BF2A7131B}" destId="{2EA56839-10C4-4820-950A-60097D403E48}" srcOrd="1" destOrd="0" parTransId="{3F153F11-58D1-4DA5-9AA8-AECE30498693}" sibTransId="{9F14C8D6-7512-4748-BCBA-92C1C755D05E}"/>
    <dgm:cxn modelId="{1D145733-6243-4E5E-ADC1-006846BE353E}" srcId="{11A00587-DA6F-47F2-84D5-D46BF2A7131B}" destId="{F47CC9A7-71A2-4688-9785-736A538AF179}" srcOrd="2" destOrd="0" parTransId="{E3B22691-2C37-4B88-8D7F-0E872F1F4C39}" sibTransId="{0804E5F2-C1AC-4A7D-81D7-C63DE5BC5E0C}"/>
    <dgm:cxn modelId="{59554948-34C9-4198-9BE5-2C3533EEF36E}" type="presOf" srcId="{9960FAB8-C5EF-4C22-A5E7-9AA4F8BAD398}" destId="{ECC99524-8E66-498E-A4D6-ED3D6BACA610}" srcOrd="0" destOrd="0" presId="urn:microsoft.com/office/officeart/2005/8/layout/cycle7"/>
    <dgm:cxn modelId="{A23B4E87-C002-4718-BB03-6176EF2EF304}" type="presOf" srcId="{11A00587-DA6F-47F2-84D5-D46BF2A7131B}" destId="{8F015731-5317-4AA7-9FCB-95283F85B91C}" srcOrd="0" destOrd="0" presId="urn:microsoft.com/office/officeart/2005/8/layout/cycle7"/>
    <dgm:cxn modelId="{22BA538A-9E7C-4D70-AFD0-E7059A96710D}" type="presOf" srcId="{0804E5F2-C1AC-4A7D-81D7-C63DE5BC5E0C}" destId="{15887704-815F-4300-845D-85A415D13A8D}" srcOrd="1" destOrd="0" presId="urn:microsoft.com/office/officeart/2005/8/layout/cycle7"/>
    <dgm:cxn modelId="{8425769D-1E50-4026-8096-0293FA73F847}" type="presOf" srcId="{4D54EC98-9719-408E-BE1C-5443DFD38C99}" destId="{26A218B7-4A17-4D55-AA32-B23A6998AB41}" srcOrd="0" destOrd="0" presId="urn:microsoft.com/office/officeart/2005/8/layout/cycle7"/>
    <dgm:cxn modelId="{EFA67EA2-2FEA-46E3-B0B8-6F7BC7D116F1}" type="presOf" srcId="{9F14C8D6-7512-4748-BCBA-92C1C755D05E}" destId="{00A893E6-DFE2-4E73-AE53-9278AAEDEF5E}" srcOrd="1" destOrd="0" presId="urn:microsoft.com/office/officeart/2005/8/layout/cycle7"/>
    <dgm:cxn modelId="{42A2CEB6-FA7C-4971-8F3C-048B9BEE8C63}" srcId="{11A00587-DA6F-47F2-84D5-D46BF2A7131B}" destId="{9960FAB8-C5EF-4C22-A5E7-9AA4F8BAD398}" srcOrd="0" destOrd="0" parTransId="{0D3B128A-077A-429F-862D-299BA3E43F5B}" sibTransId="{4D54EC98-9719-408E-BE1C-5443DFD38C99}"/>
    <dgm:cxn modelId="{0349E2BC-72FA-47F0-93B5-575294775AD4}" type="presOf" srcId="{0804E5F2-C1AC-4A7D-81D7-C63DE5BC5E0C}" destId="{193489F7-6999-438A-977B-290EC132FCEA}" srcOrd="0" destOrd="0" presId="urn:microsoft.com/office/officeart/2005/8/layout/cycle7"/>
    <dgm:cxn modelId="{A74BCCCD-9E89-48A2-96F7-78B4B13422C5}" type="presOf" srcId="{2EA56839-10C4-4820-950A-60097D403E48}" destId="{5B300BDE-1E86-4444-8B0F-29FF9CEA1F76}" srcOrd="0" destOrd="0" presId="urn:microsoft.com/office/officeart/2005/8/layout/cycle7"/>
    <dgm:cxn modelId="{4C8624DA-04B3-4DCE-B936-E3A15AB4C4A8}" type="presOf" srcId="{9F14C8D6-7512-4748-BCBA-92C1C755D05E}" destId="{1E1D5CEC-D23A-4D0A-AB16-B3DFACED3494}" srcOrd="0" destOrd="0" presId="urn:microsoft.com/office/officeart/2005/8/layout/cycle7"/>
    <dgm:cxn modelId="{3A694DE2-938F-45BF-A054-17801D608BE2}" type="presOf" srcId="{4D54EC98-9719-408E-BE1C-5443DFD38C99}" destId="{0D6A1B3A-5E9A-44F7-8B33-5FFB5F1948DE}" srcOrd="1" destOrd="0" presId="urn:microsoft.com/office/officeart/2005/8/layout/cycle7"/>
    <dgm:cxn modelId="{354447EA-F82E-49F2-BB5E-B09DEBB0D6BE}" type="presOf" srcId="{F47CC9A7-71A2-4688-9785-736A538AF179}" destId="{ECDFB6DA-4DEF-4BF0-8DCF-6A3EC21853DF}" srcOrd="0" destOrd="0" presId="urn:microsoft.com/office/officeart/2005/8/layout/cycle7"/>
    <dgm:cxn modelId="{F2B40C78-F2F2-4288-9E57-026E7AA18473}" type="presParOf" srcId="{8F015731-5317-4AA7-9FCB-95283F85B91C}" destId="{ECC99524-8E66-498E-A4D6-ED3D6BACA610}" srcOrd="0" destOrd="0" presId="urn:microsoft.com/office/officeart/2005/8/layout/cycle7"/>
    <dgm:cxn modelId="{DAA63EDD-BB7B-4D8B-9F44-B7211098D2CD}" type="presParOf" srcId="{8F015731-5317-4AA7-9FCB-95283F85B91C}" destId="{26A218B7-4A17-4D55-AA32-B23A6998AB41}" srcOrd="1" destOrd="0" presId="urn:microsoft.com/office/officeart/2005/8/layout/cycle7"/>
    <dgm:cxn modelId="{70591592-2518-49AD-98BE-E74BAA6C3DDF}" type="presParOf" srcId="{26A218B7-4A17-4D55-AA32-B23A6998AB41}" destId="{0D6A1B3A-5E9A-44F7-8B33-5FFB5F1948DE}" srcOrd="0" destOrd="0" presId="urn:microsoft.com/office/officeart/2005/8/layout/cycle7"/>
    <dgm:cxn modelId="{C96B6B56-AE6C-4760-8680-0A575EAE3F83}" type="presParOf" srcId="{8F015731-5317-4AA7-9FCB-95283F85B91C}" destId="{5B300BDE-1E86-4444-8B0F-29FF9CEA1F76}" srcOrd="2" destOrd="0" presId="urn:microsoft.com/office/officeart/2005/8/layout/cycle7"/>
    <dgm:cxn modelId="{D0005EB6-7861-43C3-8247-1B04974181BE}" type="presParOf" srcId="{8F015731-5317-4AA7-9FCB-95283F85B91C}" destId="{1E1D5CEC-D23A-4D0A-AB16-B3DFACED3494}" srcOrd="3" destOrd="0" presId="urn:microsoft.com/office/officeart/2005/8/layout/cycle7"/>
    <dgm:cxn modelId="{F6608A10-27A1-4BD0-9EFE-0F4CEECF3944}" type="presParOf" srcId="{1E1D5CEC-D23A-4D0A-AB16-B3DFACED3494}" destId="{00A893E6-DFE2-4E73-AE53-9278AAEDEF5E}" srcOrd="0" destOrd="0" presId="urn:microsoft.com/office/officeart/2005/8/layout/cycle7"/>
    <dgm:cxn modelId="{5508B3B7-4088-4E65-AC9A-3972DB3480F2}" type="presParOf" srcId="{8F015731-5317-4AA7-9FCB-95283F85B91C}" destId="{ECDFB6DA-4DEF-4BF0-8DCF-6A3EC21853DF}" srcOrd="4" destOrd="0" presId="urn:microsoft.com/office/officeart/2005/8/layout/cycle7"/>
    <dgm:cxn modelId="{0B75E3E5-692B-4689-8EFE-EF06AB52FDDA}" type="presParOf" srcId="{8F015731-5317-4AA7-9FCB-95283F85B91C}" destId="{193489F7-6999-438A-977B-290EC132FCEA}" srcOrd="5" destOrd="0" presId="urn:microsoft.com/office/officeart/2005/8/layout/cycle7"/>
    <dgm:cxn modelId="{A71642CB-6C99-4566-ACF5-0EBAF46E608D}" type="presParOf" srcId="{193489F7-6999-438A-977B-290EC132FCEA}" destId="{15887704-815F-4300-845D-85A415D13A8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EACBF-0E8F-4055-9C27-9DFE9443ACD0}">
      <dsp:nvSpPr>
        <dsp:cNvPr id="0" name=""/>
        <dsp:cNvSpPr/>
      </dsp:nvSpPr>
      <dsp:spPr>
        <a:xfrm>
          <a:off x="0"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55650">
            <a:lnSpc>
              <a:spcPct val="90000"/>
            </a:lnSpc>
            <a:spcBef>
              <a:spcPct val="0"/>
            </a:spcBef>
            <a:spcAft>
              <a:spcPct val="35000"/>
            </a:spcAft>
            <a:buNone/>
          </a:pPr>
          <a:r>
            <a:rPr lang="en-US" sz="1700" b="0" i="0" kern="1200" dirty="0"/>
            <a:t>Talk from Hayley King Donor Sibling Connections UK group who recently submitted the document 'Our Say: Pre 18 Contact with Donor Siblings' to the HFEA. With Q&amp;A.</a:t>
          </a:r>
          <a:endParaRPr lang="en-US" sz="1700" kern="1200" dirty="0"/>
        </a:p>
      </dsp:txBody>
      <dsp:txXfrm>
        <a:off x="0" y="1653508"/>
        <a:ext cx="3286125" cy="2610802"/>
      </dsp:txXfrm>
    </dsp:sp>
    <dsp:sp modelId="{8426D949-0636-4460-9881-5472156BC204}">
      <dsp:nvSpPr>
        <dsp:cNvPr id="0" name=""/>
        <dsp:cNvSpPr/>
      </dsp:nvSpPr>
      <dsp:spPr>
        <a:xfrm>
          <a:off x="990361"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1181533" y="626305"/>
        <a:ext cx="923057" cy="923057"/>
      </dsp:txXfrm>
    </dsp:sp>
    <dsp:sp modelId="{A433B11C-2311-483E-B7AA-25C6D1EA6CEE}">
      <dsp:nvSpPr>
        <dsp:cNvPr id="0" name=""/>
        <dsp:cNvSpPr/>
      </dsp:nvSpPr>
      <dsp:spPr>
        <a:xfrm>
          <a:off x="0"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A51C6-3133-4A6E-A38D-F4FC2B6600B3}">
      <dsp:nvSpPr>
        <dsp:cNvPr id="0" name=""/>
        <dsp:cNvSpPr/>
      </dsp:nvSpPr>
      <dsp:spPr>
        <a:xfrm>
          <a:off x="3614737"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55650">
            <a:lnSpc>
              <a:spcPct val="90000"/>
            </a:lnSpc>
            <a:spcBef>
              <a:spcPct val="0"/>
            </a:spcBef>
            <a:spcAft>
              <a:spcPct val="35000"/>
            </a:spcAft>
            <a:buNone/>
          </a:pPr>
          <a:r>
            <a:rPr lang="en-US" sz="1700" b="0" i="0" kern="1200" dirty="0"/>
            <a:t>Update from the Working Group from the publication 'Independent Family Planning: Choosing Solo Parenthood through Gamete or Embryo Donation. A guide for fertility healthcare professionals​’</a:t>
          </a:r>
          <a:endParaRPr lang="en-US" sz="1700" kern="1200" dirty="0"/>
        </a:p>
      </dsp:txBody>
      <dsp:txXfrm>
        <a:off x="3614737" y="1653508"/>
        <a:ext cx="3286125" cy="2610802"/>
      </dsp:txXfrm>
    </dsp:sp>
    <dsp:sp modelId="{07F7DB8E-D0B4-4AB8-ADD2-5239082A5A35}">
      <dsp:nvSpPr>
        <dsp:cNvPr id="0" name=""/>
        <dsp:cNvSpPr/>
      </dsp:nvSpPr>
      <dsp:spPr>
        <a:xfrm>
          <a:off x="4605099"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4796271" y="626305"/>
        <a:ext cx="923057" cy="923057"/>
      </dsp:txXfrm>
    </dsp:sp>
    <dsp:sp modelId="{2F0FBBCD-E1FB-4508-9B8F-EA893F27758B}">
      <dsp:nvSpPr>
        <dsp:cNvPr id="0" name=""/>
        <dsp:cNvSpPr/>
      </dsp:nvSpPr>
      <dsp:spPr>
        <a:xfrm>
          <a:off x="3614737"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79DAD-EA3C-416D-B5CB-75CE0F9A9F9B}">
      <dsp:nvSpPr>
        <dsp:cNvPr id="0" name=""/>
        <dsp:cNvSpPr/>
      </dsp:nvSpPr>
      <dsp:spPr>
        <a:xfrm>
          <a:off x="7229475" y="0"/>
          <a:ext cx="3286125"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755650">
            <a:lnSpc>
              <a:spcPct val="90000"/>
            </a:lnSpc>
            <a:spcBef>
              <a:spcPct val="0"/>
            </a:spcBef>
            <a:spcAft>
              <a:spcPct val="35000"/>
            </a:spcAft>
            <a:buNone/>
          </a:pPr>
          <a:r>
            <a:rPr lang="en-US" sz="1700" kern="1200" dirty="0"/>
            <a:t>Open floor – where next?</a:t>
          </a:r>
          <a:br>
            <a:rPr lang="en-US" sz="1700" kern="1200" dirty="0"/>
          </a:br>
          <a:endParaRPr lang="en-US" sz="1700" kern="1200" dirty="0"/>
        </a:p>
      </dsp:txBody>
      <dsp:txXfrm>
        <a:off x="7229475" y="1653508"/>
        <a:ext cx="3286125" cy="2610802"/>
      </dsp:txXfrm>
    </dsp:sp>
    <dsp:sp modelId="{6BA5085B-0BEC-4349-BD75-06F0991C4068}">
      <dsp:nvSpPr>
        <dsp:cNvPr id="0" name=""/>
        <dsp:cNvSpPr/>
      </dsp:nvSpPr>
      <dsp:spPr>
        <a:xfrm>
          <a:off x="8219836"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8411008" y="626305"/>
        <a:ext cx="923057" cy="923057"/>
      </dsp:txXfrm>
    </dsp:sp>
    <dsp:sp modelId="{6409531D-0E05-4E2C-9A27-042EB63ACF29}">
      <dsp:nvSpPr>
        <dsp:cNvPr id="0" name=""/>
        <dsp:cNvSpPr/>
      </dsp:nvSpPr>
      <dsp:spPr>
        <a:xfrm>
          <a:off x="7229475" y="4351266"/>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99524-8E66-498E-A4D6-ED3D6BACA610}">
      <dsp:nvSpPr>
        <dsp:cNvPr id="0" name=""/>
        <dsp:cNvSpPr/>
      </dsp:nvSpPr>
      <dsp:spPr>
        <a:xfrm>
          <a:off x="2165588" y="933"/>
          <a:ext cx="1606072" cy="8030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Lived-experience</a:t>
          </a:r>
        </a:p>
      </dsp:txBody>
      <dsp:txXfrm>
        <a:off x="2189108" y="24453"/>
        <a:ext cx="1559032" cy="755996"/>
      </dsp:txXfrm>
    </dsp:sp>
    <dsp:sp modelId="{26A218B7-4A17-4D55-AA32-B23A6998AB41}">
      <dsp:nvSpPr>
        <dsp:cNvPr id="0" name=""/>
        <dsp:cNvSpPr/>
      </dsp:nvSpPr>
      <dsp:spPr>
        <a:xfrm rot="3600000">
          <a:off x="3213189" y="1410456"/>
          <a:ext cx="837086" cy="2810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dirty="0"/>
        </a:p>
      </dsp:txBody>
      <dsp:txXfrm>
        <a:off x="3297508" y="1466668"/>
        <a:ext cx="668448" cy="168638"/>
      </dsp:txXfrm>
    </dsp:sp>
    <dsp:sp modelId="{5B300BDE-1E86-4444-8B0F-29FF9CEA1F76}">
      <dsp:nvSpPr>
        <dsp:cNvPr id="0" name=""/>
        <dsp:cNvSpPr/>
      </dsp:nvSpPr>
      <dsp:spPr>
        <a:xfrm>
          <a:off x="3491803" y="2298005"/>
          <a:ext cx="1606072" cy="8030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Peer reviewed</a:t>
          </a:r>
        </a:p>
      </dsp:txBody>
      <dsp:txXfrm>
        <a:off x="3515323" y="2321525"/>
        <a:ext cx="1559032" cy="755996"/>
      </dsp:txXfrm>
    </dsp:sp>
    <dsp:sp modelId="{1E1D5CEC-D23A-4D0A-AB16-B3DFACED3494}">
      <dsp:nvSpPr>
        <dsp:cNvPr id="0" name=""/>
        <dsp:cNvSpPr/>
      </dsp:nvSpPr>
      <dsp:spPr>
        <a:xfrm rot="10800000">
          <a:off x="2550081" y="2558992"/>
          <a:ext cx="837086" cy="2810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dirty="0"/>
        </a:p>
      </dsp:txBody>
      <dsp:txXfrm rot="10800000">
        <a:off x="2634400" y="2615204"/>
        <a:ext cx="668448" cy="168638"/>
      </dsp:txXfrm>
    </dsp:sp>
    <dsp:sp modelId="{ECDFB6DA-4DEF-4BF0-8DCF-6A3EC21853DF}">
      <dsp:nvSpPr>
        <dsp:cNvPr id="0" name=""/>
        <dsp:cNvSpPr/>
      </dsp:nvSpPr>
      <dsp:spPr>
        <a:xfrm>
          <a:off x="839373" y="2298005"/>
          <a:ext cx="1606072" cy="8030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Supported by research</a:t>
          </a:r>
        </a:p>
      </dsp:txBody>
      <dsp:txXfrm>
        <a:off x="862893" y="2321525"/>
        <a:ext cx="1559032" cy="755996"/>
      </dsp:txXfrm>
    </dsp:sp>
    <dsp:sp modelId="{193489F7-6999-438A-977B-290EC132FCEA}">
      <dsp:nvSpPr>
        <dsp:cNvPr id="0" name=""/>
        <dsp:cNvSpPr/>
      </dsp:nvSpPr>
      <dsp:spPr>
        <a:xfrm rot="18000000">
          <a:off x="1886974" y="1410456"/>
          <a:ext cx="837086" cy="28106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dirty="0"/>
        </a:p>
      </dsp:txBody>
      <dsp:txXfrm>
        <a:off x="1971293" y="1466668"/>
        <a:ext cx="668448" cy="168638"/>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3:08.9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86,'96'-5,"-27"-1,187-11,2284-40,-2410 57,810 17,-552-8,-137-5,495 70,-590-46,73 11,-179-32,-1 2,83 28,-112-29,-5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3:22.9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88,'129'-1,"142"3,-154 11,-72-6,53 1,678-9,-729 3,58 10,25 2,91-12,125 8,-5 10,2-20,-124-2,1712 2,-1627 14,-21 0,958-13,-592-3,3569 2,-3865-14,-30 0,-68 14,312-11,26-7,-564 16,0 0,35-8,38-4,69-2,-82 5,148-18,-157 20,191-12,-119 23,138-3,-148-13,18 0,345 12,-259 3,-221-1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3:26.8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1 174,'88'-6,"-34"0,512-15,6 23,-204 0,2142-2,-1974 15,-19 0,1954-15,-1075-1,-854-21,-455 17,90-8,184-5,542 19,-437-36,-331 20,1156-52,-1205 69,232 10,90 23,134-23,-355-14,817 2,-980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3:45.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29,'106'-12,"146"1,-178 9,702-1,-473 4,-30 16,-180-9,34 5,111 5,-173-16,183 9,89 15,-216-18,598 4,-450-14,468 2,-713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3:50.6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1,'739'0,"-635"5,-1 5,105 23,-43-5,282 31,-189-27,-188-22,13 2,108 1,-137-13,13-1,97 11,-44 1,163-5,-259-6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3:57.07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0,'39'6,"-14"0,482 37,149-39,-350-6,-74 17,-26 0,-38-1,9 1,49-16,-201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4:00.34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1,'28'1,"50"9,-24-3,662 60,-551-55,241 7,388-20,-589 15,-5 0,-164-12,-1 0,49 11,-46-7,-1-2,56-1,-69-4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4:12.6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0,'2142'0,"-1923"15,-38-1,-120-13,134 10,-3 2,-93-8,22 8,29 2,-55-17,47 4,-128 0,-1 0,22 8,-10-3,-11-3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01T21:34:15.4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5F9EF-7B2F-4488-8B90-6483F89990A5}" type="datetimeFigureOut">
              <a:rPr lang="en-GB" smtClean="0"/>
              <a:t>08/06/2023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07150-6DC4-4C2E-9677-342C9AB7423A}" type="slidenum">
              <a:rPr lang="en-GB" smtClean="0"/>
              <a:t>‹#›</a:t>
            </a:fld>
            <a:endParaRPr lang="en-GB" dirty="0"/>
          </a:p>
        </p:txBody>
      </p:sp>
    </p:spTree>
    <p:extLst>
      <p:ext uri="{BB962C8B-B14F-4D97-AF65-F5344CB8AC3E}">
        <p14:creationId xmlns:p14="http://schemas.microsoft.com/office/powerpoint/2010/main" val="2849648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inkprotect.cudasvc.com/url?a=http%3a%2f%2fallthingsdonorconception.com&amp;c=E,1,AxJFnOHi9TYSu9nVXYIJtd0ffpfvDvBcnd0zSmAZiMqXTdnx8QKI2YAogenQe5_uuDVYx-NtTaSympOW2T8OwHvNURDziX9cMhJQn5L-PVpOk7uMKKrt&amp;typo=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3</a:t>
            </a:r>
            <a:r>
              <a:rPr lang="en-US" baseline="30000" dirty="0"/>
              <a:t>rd</a:t>
            </a:r>
            <a:r>
              <a:rPr lang="en-US" dirty="0"/>
              <a:t> STAG meeting. My name is Dr Grace Halden and alongside Dr Harriet Barratt and Dr Suzy Buckley we host the Solo Parent Talk and Action Group with assistance from Natasza Lentner and Ruth Talbot.</a:t>
            </a:r>
          </a:p>
          <a:p>
            <a:endParaRPr lang="en-US" dirty="0"/>
          </a:p>
          <a:p>
            <a:r>
              <a:rPr lang="en-US" dirty="0"/>
              <a:t>I know many of you joining us today won’t be solo parents because you’re here to listen to the donor siblings talk which involves the whole donor conception community. Welcome to you all. This is a very informal group and our meetings are designed to share issues and generate ideas for more positive representation and better support for donor assisted families.</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1</a:t>
            </a:fld>
            <a:endParaRPr lang="en-GB" dirty="0"/>
          </a:p>
        </p:txBody>
      </p:sp>
    </p:spTree>
    <p:extLst>
      <p:ext uri="{BB962C8B-B14F-4D97-AF65-F5344CB8AC3E}">
        <p14:creationId xmlns:p14="http://schemas.microsoft.com/office/powerpoint/2010/main" val="17468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was to centralized lived-experience by solo patients, present contemporary research, and have this work preapproved by peers.</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22</a:t>
            </a:fld>
            <a:endParaRPr lang="en-GB" dirty="0"/>
          </a:p>
        </p:txBody>
      </p:sp>
    </p:spTree>
    <p:extLst>
      <p:ext uri="{BB962C8B-B14F-4D97-AF65-F5344CB8AC3E}">
        <p14:creationId xmlns:p14="http://schemas.microsoft.com/office/powerpoint/2010/main" val="181122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design team are also solo parents. Imogen Foxell illustrated this booklet while on maternity leave and Alice Smith designed the presentation of the booklet.</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23</a:t>
            </a:fld>
            <a:endParaRPr lang="en-GB" dirty="0"/>
          </a:p>
        </p:txBody>
      </p:sp>
    </p:spTree>
    <p:extLst>
      <p:ext uri="{BB962C8B-B14F-4D97-AF65-F5344CB8AC3E}">
        <p14:creationId xmlns:p14="http://schemas.microsoft.com/office/powerpoint/2010/main" val="678948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the booklet has been received by the DCN, the Single Parents Rights UK group, interested academics and their institutions and other parities like </a:t>
            </a:r>
            <a:r>
              <a:rPr lang="en-US" dirty="0" err="1"/>
              <a:t>BioNews</a:t>
            </a:r>
            <a:r>
              <a:rPr lang="en-US" dirty="0"/>
              <a:t>. It has been shared with 41 clinics with hard copies going out this month. The next stage is to complete the whole UK distribution which will happen in the next few weeks.</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24</a:t>
            </a:fld>
            <a:endParaRPr lang="en-GB" dirty="0"/>
          </a:p>
        </p:txBody>
      </p:sp>
    </p:spTree>
    <p:extLst>
      <p:ext uri="{BB962C8B-B14F-4D97-AF65-F5344CB8AC3E}">
        <p14:creationId xmlns:p14="http://schemas.microsoft.com/office/powerpoint/2010/main" val="2476839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welcome questions if there are any but want to flag that the next step for this project is to think about what a second booklet might look like. Do we have thoughts on this?</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25</a:t>
            </a:fld>
            <a:endParaRPr lang="en-GB" dirty="0"/>
          </a:p>
        </p:txBody>
      </p:sp>
    </p:spTree>
    <p:extLst>
      <p:ext uri="{BB962C8B-B14F-4D97-AF65-F5344CB8AC3E}">
        <p14:creationId xmlns:p14="http://schemas.microsoft.com/office/powerpoint/2010/main" val="172784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give a bit of background on the group. We started life as an online Café for the Being Human Festival last year – it became clear that having a space to talk about issues and developments related to donor conception and solo parenting was important, so STAG came from that. We aim to meet every couple of months and every meeting will have a different guest speaker and focus.</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2</a:t>
            </a:fld>
            <a:endParaRPr lang="en-GB" dirty="0"/>
          </a:p>
        </p:txBody>
      </p:sp>
    </p:spTree>
    <p:extLst>
      <p:ext uri="{BB962C8B-B14F-4D97-AF65-F5344CB8AC3E}">
        <p14:creationId xmlns:p14="http://schemas.microsoft.com/office/powerpoint/2010/main" val="3569412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session we are focusing on the submission of the </a:t>
            </a:r>
            <a:r>
              <a:rPr lang="en-US" b="0" i="0" dirty="0"/>
              <a:t>document 'Our Say: Pre 18 Contact with Donor Siblings’ to the HFEA and issues relating to donor siblings. This will be led by Hayley King. Towards the latter part of the meeting we there will be a short report on the publication of the 'Independent Family Planning: Choosing Solo Parenthood through Gamete or Embryo Donation. A guide for fertility healthcare professionals​’ booklet. Finally, we will talk about the exciting news that STAG has received funding and how best to use this money. I will say here that if you want to read either document you can find them on my website and a link will be provided in the chat.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3</a:t>
            </a:fld>
            <a:endParaRPr lang="en-GB" dirty="0"/>
          </a:p>
        </p:txBody>
      </p:sp>
    </p:spTree>
    <p:extLst>
      <p:ext uri="{BB962C8B-B14F-4D97-AF65-F5344CB8AC3E}">
        <p14:creationId xmlns:p14="http://schemas.microsoft.com/office/powerpoint/2010/main" val="213469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get started. Our guest speaker this week is Hayley King who is both a donor conceived person and a mother of donor conceived children. Hayley is real champion for donor conceived families! She is the </a:t>
            </a:r>
            <a:r>
              <a:rPr lang="en-GB" sz="1200" dirty="0">
                <a:effectLst/>
                <a:latin typeface="Calibri" panose="020F0502020204030204" pitchFamily="34" charset="0"/>
                <a:ea typeface="Calibri" panose="020F0502020204030204" pitchFamily="34" charset="0"/>
              </a:rPr>
              <a:t>LGBTQ+ Director at </a:t>
            </a:r>
            <a:r>
              <a:rPr lang="en-GB" sz="1200" i="1" dirty="0">
                <a:effectLst/>
                <a:latin typeface="Calibri" panose="020F0502020204030204" pitchFamily="34" charset="0"/>
                <a:ea typeface="Calibri" panose="020F0502020204030204" pitchFamily="34" charset="0"/>
              </a:rPr>
              <a:t>Paths to Parenthub</a:t>
            </a:r>
            <a:r>
              <a:rPr lang="en-GB" sz="1200" dirty="0">
                <a:effectLst/>
                <a:latin typeface="Calibri" panose="020F0502020204030204" pitchFamily="34" charset="0"/>
                <a:ea typeface="Calibri" panose="020F0502020204030204" pitchFamily="34" charset="0"/>
              </a:rPr>
              <a:t>, an online support platform for parents via donor conception, she runs the website </a:t>
            </a:r>
            <a:r>
              <a:rPr lang="en-GB" sz="1200" u="sng" dirty="0">
                <a:effectLst/>
                <a:latin typeface="Calibri" panose="020F0502020204030204" pitchFamily="34" charset="0"/>
                <a:ea typeface="Calibri" panose="020F0502020204030204" pitchFamily="34" charset="0"/>
                <a:hlinkClick r:id="rId3" tooltip="allthingsdonorconception.com"/>
              </a:rPr>
              <a:t>All Things Donor Conception</a:t>
            </a:r>
            <a:r>
              <a:rPr lang="en-GB" sz="1200" u="none" dirty="0">
                <a:effectLst/>
                <a:latin typeface="Calibri" panose="020F0502020204030204" pitchFamily="34" charset="0"/>
                <a:ea typeface="Calibri" panose="020F0502020204030204" pitchFamily="34" charset="0"/>
              </a:rPr>
              <a:t> and she is the </a:t>
            </a:r>
            <a:r>
              <a:rPr lang="en-GB" sz="1200" dirty="0">
                <a:latin typeface="Calibri" panose="020F0502020204030204" pitchFamily="34" charset="0"/>
                <a:ea typeface="Calibri" panose="020F0502020204030204" pitchFamily="34" charset="0"/>
              </a:rPr>
              <a:t>Founder of Donor Sibling Connections UK. Thank you very much for joining us today, Hayley. We will be recording Hayley’s presentation – we will not record the Q&amp;A or the voices of any attendees. The recording will be stopped after the presentation. Ok, Hayley I’ll pass over to you now for your presentation. I’ll be manning the ppt, so just give me a nod when you wish for the slides to change. There will be time for questions at the end of Hayley’s presentation.</a:t>
            </a:r>
          </a:p>
          <a:p>
            <a:endParaRPr lang="en-GB" sz="1200" dirty="0"/>
          </a:p>
          <a:p>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4</a:t>
            </a:fld>
            <a:endParaRPr lang="en-GB" dirty="0"/>
          </a:p>
        </p:txBody>
      </p:sp>
    </p:spTree>
    <p:extLst>
      <p:ext uri="{BB962C8B-B14F-4D97-AF65-F5344CB8AC3E}">
        <p14:creationId xmlns:p14="http://schemas.microsoft.com/office/powerpoint/2010/main" val="141899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are not solo parents, you may wish to exit here as you might find this portion not as significant but you are welcome to stay. If you are leaving us, thank you so much for coming.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now give an overview of the publication of the Independent Family Planning. </a:t>
            </a:r>
            <a:r>
              <a:rPr lang="en-US" sz="1200" dirty="0">
                <a:solidFill>
                  <a:srgbClr val="000000"/>
                </a:solidFill>
              </a:rPr>
              <a:t>This booklet was designed to be shared with fertility clinics throughout the United Kingdom. The objective of this booklet is to highlight to industry professionals the lived experiences of solo mothers at the stages of family planning, choosing donor gametes, embarking on the conception journey, pregnancy, and birth. </a:t>
            </a:r>
            <a:r>
              <a:rPr lang="en-US" dirty="0"/>
              <a:t>This booklet was funded by the Wellcome Trust and was peer reviewed by a team of 4 industry experts. The booklet also had the DCN and Bourn Hall Clinic as consultants. </a:t>
            </a:r>
            <a:endParaRPr lang="en-US" sz="1200" dirty="0">
              <a:solidFill>
                <a:srgbClr val="000000"/>
              </a:solidFill>
            </a:endParaRPr>
          </a:p>
          <a:p>
            <a:endParaRPr lang="en-US" dirty="0"/>
          </a:p>
          <a:p>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17</a:t>
            </a:fld>
            <a:endParaRPr lang="en-GB" dirty="0"/>
          </a:p>
        </p:txBody>
      </p:sp>
    </p:spTree>
    <p:extLst>
      <p:ext uri="{BB962C8B-B14F-4D97-AF65-F5344CB8AC3E}">
        <p14:creationId xmlns:p14="http://schemas.microsoft.com/office/powerpoint/2010/main" val="162137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booklet was produced to respond to a growing sense of frustration issued by many in the community that clinics did not have a bespoke approach to treating solo patients. Concern that clinics were not shaping care and policy in a differentiated way was shared by many solo parents but we can also see a lack of proper attention on websites. </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18</a:t>
            </a:fld>
            <a:endParaRPr lang="en-GB" dirty="0"/>
          </a:p>
        </p:txBody>
      </p:sp>
    </p:spTree>
    <p:extLst>
      <p:ext uri="{BB962C8B-B14F-4D97-AF65-F5344CB8AC3E}">
        <p14:creationId xmlns:p14="http://schemas.microsoft.com/office/powerpoint/2010/main" val="708770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example in which a solo parent is shoehorned into an existing webpage as an afterthought. This page is about shared motherhood with a focus on intra-partner egg donation and yet randomly we have the inclusion of ‘single woman’ twice. Lack of representation or inadequate representation is commonplace as is a lack of bespoke care within clinics – for example, testimony in which solo women report being called into consultations with their partner. Furthermore, we also heard from patients who felt that resources, consultations, and care often speak about issues, challenges, and treatment options for couples.</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19</a:t>
            </a:fld>
            <a:endParaRPr lang="en-GB" dirty="0"/>
          </a:p>
        </p:txBody>
      </p:sp>
    </p:spTree>
    <p:extLst>
      <p:ext uri="{BB962C8B-B14F-4D97-AF65-F5344CB8AC3E}">
        <p14:creationId xmlns:p14="http://schemas.microsoft.com/office/powerpoint/2010/main" val="262444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Wellcome Trust funded this project because it recognized the important of destablising the hierarchy in healthcare – meaning that we need clinics not just to offer consultations with us, but for the community to consult with the clinics and advise them on how to better support patients. </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20</a:t>
            </a:fld>
            <a:endParaRPr lang="en-GB" dirty="0"/>
          </a:p>
        </p:txBody>
      </p:sp>
    </p:spTree>
    <p:extLst>
      <p:ext uri="{BB962C8B-B14F-4D97-AF65-F5344CB8AC3E}">
        <p14:creationId xmlns:p14="http://schemas.microsoft.com/office/powerpoint/2010/main" val="2282116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working group tasked with designing the contents of the booklet are all solo women on the solo parenthood pathway.</a:t>
            </a:r>
            <a:endParaRPr lang="en-GB" dirty="0"/>
          </a:p>
        </p:txBody>
      </p:sp>
      <p:sp>
        <p:nvSpPr>
          <p:cNvPr id="4" name="Slide Number Placeholder 3"/>
          <p:cNvSpPr>
            <a:spLocks noGrp="1"/>
          </p:cNvSpPr>
          <p:nvPr>
            <p:ph type="sldNum" sz="quarter" idx="5"/>
          </p:nvPr>
        </p:nvSpPr>
        <p:spPr/>
        <p:txBody>
          <a:bodyPr/>
          <a:lstStyle/>
          <a:p>
            <a:fld id="{79D07150-6DC4-4C2E-9677-342C9AB7423A}" type="slidenum">
              <a:rPr lang="en-GB" smtClean="0"/>
              <a:t>21</a:t>
            </a:fld>
            <a:endParaRPr lang="en-GB" dirty="0"/>
          </a:p>
        </p:txBody>
      </p:sp>
    </p:spTree>
    <p:extLst>
      <p:ext uri="{BB962C8B-B14F-4D97-AF65-F5344CB8AC3E}">
        <p14:creationId xmlns:p14="http://schemas.microsoft.com/office/powerpoint/2010/main" val="82732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A6C7-2BC7-058E-DC8F-304A475DF6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A238D3-2DB4-AC21-8202-1BAD168C9A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B5CA9C2-7CA3-7076-0136-8CCBC9089235}"/>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5" name="Footer Placeholder 4">
            <a:extLst>
              <a:ext uri="{FF2B5EF4-FFF2-40B4-BE49-F238E27FC236}">
                <a16:creationId xmlns:a16="http://schemas.microsoft.com/office/drawing/2014/main" id="{F9060378-22EC-E457-EA38-1372F74B79E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E12146A-7E5D-F945-2625-A0AF0E0CCE43}"/>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3150499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E395-725F-EEC6-1519-31B56CCFA2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48DE4-227B-FA64-B1A0-6A72531DE7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E424E9-F77B-5B89-5659-422E2B5C6D88}"/>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5" name="Footer Placeholder 4">
            <a:extLst>
              <a:ext uri="{FF2B5EF4-FFF2-40B4-BE49-F238E27FC236}">
                <a16:creationId xmlns:a16="http://schemas.microsoft.com/office/drawing/2014/main" id="{B1BF4F98-7DCE-D545-DB77-62416A89F81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87D7F72-E2FC-5C91-D497-C1FCDBCE7456}"/>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331015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B4AF6A-7205-8B7C-C895-23CB33B3AC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D6E380-7ACE-0745-147A-D7DE7FDE15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073036-6D66-D40A-1973-44C20F9EB69E}"/>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5" name="Footer Placeholder 4">
            <a:extLst>
              <a:ext uri="{FF2B5EF4-FFF2-40B4-BE49-F238E27FC236}">
                <a16:creationId xmlns:a16="http://schemas.microsoft.com/office/drawing/2014/main" id="{9959B9C5-7DF5-57CE-279D-EE92F2A43E5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B27B183-98D6-1091-A604-1D4EC1046740}"/>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26859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4" y="2386744"/>
            <a:ext cx="9252693"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425598022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247072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232049775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469653" y="2638044"/>
            <a:ext cx="438403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6" y="2638044"/>
            <a:ext cx="438735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641510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69652" y="3143250"/>
            <a:ext cx="4384032"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387355"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AD80B4-4B78-47C3-B16A-7E6D3FCC837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95437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410625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1259236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1" y="2243830"/>
            <a:ext cx="4387459"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0620"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10" name="Footer Placeholder 9"/>
          <p:cNvSpPr>
            <a:spLocks noGrp="1"/>
          </p:cNvSpPr>
          <p:nvPr>
            <p:ph type="ftr" sz="quarter" idx="11"/>
          </p:nvPr>
        </p:nvSpPr>
        <p:spPr>
          <a:xfrm>
            <a:off x="854271" y="6236208"/>
            <a:ext cx="5075197"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3651264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1BDB-E11F-17BB-75A8-5F15CAE2F8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62AD93-6DC9-2947-96E3-17AF831FFC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9FFAF8-D803-EF9B-4F2D-AADBC0A0E756}"/>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5" name="Footer Placeholder 4">
            <a:extLst>
              <a:ext uri="{FF2B5EF4-FFF2-40B4-BE49-F238E27FC236}">
                <a16:creationId xmlns:a16="http://schemas.microsoft.com/office/drawing/2014/main" id="{6DA820DA-DBF0-2D64-BF99-F8EC41E9B73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4EA233F-C506-CCEF-1274-1F79E9C66AD4}"/>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3664369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42172"/>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50620" y="3549920"/>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B87FB8E-1F3E-4966-A3F0-4D8FE93C2AA0}" type="datetimeFigureOut">
              <a:rPr lang="en-US" smtClean="0"/>
              <a:t>6/8/2023</a:t>
            </a:fld>
            <a:endParaRPr lang="en-US" dirty="0"/>
          </a:p>
        </p:txBody>
      </p:sp>
      <p:sp>
        <p:nvSpPr>
          <p:cNvPr id="9" name="Footer Placeholder 8"/>
          <p:cNvSpPr>
            <a:spLocks noGrp="1"/>
          </p:cNvSpPr>
          <p:nvPr>
            <p:ph type="ftr" sz="quarter" idx="11"/>
          </p:nvPr>
        </p:nvSpPr>
        <p:spPr>
          <a:xfrm>
            <a:off x="853440" y="6236208"/>
            <a:ext cx="5071872"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360560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3235810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7FB8E-1F3E-4966-A3F0-4D8FE93C2AA0}" type="datetimeFigureOut">
              <a:rPr lang="en-US" smtClean="0"/>
              <a:t>6/8/2023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AD80B4-4B78-47C3-B16A-7E6D3FCC8372}" type="slidenum">
              <a:rPr lang="en-US" smtClean="0"/>
              <a:t>‹#›</a:t>
            </a:fld>
            <a:endParaRPr lang="en-US" dirty="0"/>
          </a:p>
        </p:txBody>
      </p:sp>
    </p:spTree>
    <p:extLst>
      <p:ext uri="{BB962C8B-B14F-4D97-AF65-F5344CB8AC3E}">
        <p14:creationId xmlns:p14="http://schemas.microsoft.com/office/powerpoint/2010/main" val="2049228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8DF6718-41ED-4C54-A5E0-6854E6A5FEC0}"/>
              </a:ext>
            </a:extLst>
          </p:cNvPr>
          <p:cNvSpPr>
            <a:spLocks noGrp="1"/>
          </p:cNvSpPr>
          <p:nvPr>
            <p:ph type="title"/>
          </p:nvPr>
        </p:nvSpPr>
        <p:spPr>
          <a:xfrm>
            <a:off x="1050879" y="609601"/>
            <a:ext cx="9505664" cy="1216024"/>
          </a:xfrm>
        </p:spPr>
        <p:txBody>
          <a:bodyPr/>
          <a:lstStyle/>
          <a:p>
            <a:r>
              <a:rPr lang="en-US"/>
              <a:t>Click to edit Master title style</a:t>
            </a:r>
            <a:endParaRPr lang="en-US" dirty="0"/>
          </a:p>
        </p:txBody>
      </p:sp>
      <p:sp>
        <p:nvSpPr>
          <p:cNvPr id="14" name="Footer Placeholder 4">
            <a:extLst>
              <a:ext uri="{FF2B5EF4-FFF2-40B4-BE49-F238E27FC236}">
                <a16:creationId xmlns:a16="http://schemas.microsoft.com/office/drawing/2014/main" id="{F108B8EB-11C2-417E-9AEB-0014B67F6846}"/>
              </a:ext>
            </a:extLst>
          </p:cNvPr>
          <p:cNvSpPr>
            <a:spLocks noGrp="1"/>
          </p:cNvSpPr>
          <p:nvPr>
            <p:ph type="ftr" sz="quarter" idx="11"/>
          </p:nvPr>
        </p:nvSpPr>
        <p:spPr>
          <a:xfrm rot="5400000">
            <a:off x="10451592" y="1408176"/>
            <a:ext cx="27704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15" name="Slide Number Placeholder 5">
            <a:extLst>
              <a:ext uri="{FF2B5EF4-FFF2-40B4-BE49-F238E27FC236}">
                <a16:creationId xmlns:a16="http://schemas.microsoft.com/office/drawing/2014/main" id="{ED0BE230-847C-4C6B-886E-DC67B716578C}"/>
              </a:ext>
            </a:extLst>
          </p:cNvPr>
          <p:cNvSpPr>
            <a:spLocks noGrp="1"/>
          </p:cNvSpPr>
          <p:nvPr>
            <p:ph type="sldNum" sz="quarter" idx="12"/>
          </p:nvPr>
        </p:nvSpPr>
        <p:spPr>
          <a:xfrm>
            <a:off x="11558016" y="3136392"/>
            <a:ext cx="545911" cy="58002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3" name="Content Placeholder 2">
            <a:extLst>
              <a:ext uri="{FF2B5EF4-FFF2-40B4-BE49-F238E27FC236}">
                <a16:creationId xmlns:a16="http://schemas.microsoft.com/office/drawing/2014/main" id="{6D6FCC2C-03CF-494D-B7E3-F35D55A0559B}"/>
              </a:ext>
            </a:extLst>
          </p:cNvPr>
          <p:cNvSpPr>
            <a:spLocks noGrp="1"/>
          </p:cNvSpPr>
          <p:nvPr>
            <p:ph sz="quarter" idx="13" hasCustomPrompt="1"/>
          </p:nvPr>
        </p:nvSpPr>
        <p:spPr>
          <a:xfrm>
            <a:off x="1050925" y="1995488"/>
            <a:ext cx="9520238" cy="4051300"/>
          </a:xfrm>
        </p:spPr>
        <p:txBody>
          <a:bodyPr/>
          <a:lstStyle>
            <a:lvl1pPr>
              <a:defRPr/>
            </a:lvl1pPr>
          </a:lstStyle>
          <a:p>
            <a:pPr lvl="0"/>
            <a:r>
              <a:rPr lang="en-US" dirty="0"/>
              <a:t>Click to add content</a:t>
            </a:r>
          </a:p>
        </p:txBody>
      </p:sp>
      <p:sp>
        <p:nvSpPr>
          <p:cNvPr id="16" name="Date Placeholder 3">
            <a:extLst>
              <a:ext uri="{FF2B5EF4-FFF2-40B4-BE49-F238E27FC236}">
                <a16:creationId xmlns:a16="http://schemas.microsoft.com/office/drawing/2014/main" id="{541F9C1F-F806-4AEE-8DC8-32E0C226B747}"/>
              </a:ext>
            </a:extLst>
          </p:cNvPr>
          <p:cNvSpPr>
            <a:spLocks noGrp="1"/>
          </p:cNvSpPr>
          <p:nvPr>
            <p:ph type="dt" sz="half" idx="10"/>
          </p:nvPr>
        </p:nvSpPr>
        <p:spPr>
          <a:xfrm rot="5400000">
            <a:off x="10506456" y="5074920"/>
            <a:ext cx="264766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spTree>
    <p:extLst>
      <p:ext uri="{BB962C8B-B14F-4D97-AF65-F5344CB8AC3E}">
        <p14:creationId xmlns:p14="http://schemas.microsoft.com/office/powerpoint/2010/main" val="3600980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257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0706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226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2745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968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231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D753-864A-0A39-2525-BC7FCD7DCA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E27D34-CBC2-F1AF-F811-1883B37B48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AE30C5-8359-A772-DD54-9787F996548A}"/>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5" name="Footer Placeholder 4">
            <a:extLst>
              <a:ext uri="{FF2B5EF4-FFF2-40B4-BE49-F238E27FC236}">
                <a16:creationId xmlns:a16="http://schemas.microsoft.com/office/drawing/2014/main" id="{6E6556F0-A10A-6859-0C63-711B9BFFDFD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AEB4B2-205E-84A6-D8AD-A1EA7E49E3BC}"/>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232058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9457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0473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961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1975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266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48C1-E9B6-F222-55FE-8D3826DF39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DEE92A-545C-0936-EA34-30C869AB33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2CC61F-4472-6911-0181-7AE078D071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000526-67F0-DDC3-6D35-F82ADD0AE483}"/>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6" name="Footer Placeholder 5">
            <a:extLst>
              <a:ext uri="{FF2B5EF4-FFF2-40B4-BE49-F238E27FC236}">
                <a16:creationId xmlns:a16="http://schemas.microsoft.com/office/drawing/2014/main" id="{E5A54123-4745-189F-D2A0-27F72B5AC0E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6CF0CC6-B0F0-5C7E-AEA7-93109DEB779C}"/>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96698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FCF8-C324-C2A8-4396-26B42B8147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315C5E-B8B8-10AE-B57B-A126A5F5EA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403648-5AFD-BFAA-7CF5-D34E09E27A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C7F81F8-6242-2D6E-D377-22B8655AF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33C250-56D8-0395-0119-B0ED8FDC6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C1F6E4-C6C0-F2A3-3384-6EB8E4C1DC54}"/>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8" name="Footer Placeholder 7">
            <a:extLst>
              <a:ext uri="{FF2B5EF4-FFF2-40B4-BE49-F238E27FC236}">
                <a16:creationId xmlns:a16="http://schemas.microsoft.com/office/drawing/2014/main" id="{690625B4-9487-51C9-C78D-8C6545209C81}"/>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93260158-E922-312E-2090-117DD4F5562A}"/>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90858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88A84-AB56-CCFF-3623-FCFD9229158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96297F-39E4-7396-A4EB-4A444DE39496}"/>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4" name="Footer Placeholder 3">
            <a:extLst>
              <a:ext uri="{FF2B5EF4-FFF2-40B4-BE49-F238E27FC236}">
                <a16:creationId xmlns:a16="http://schemas.microsoft.com/office/drawing/2014/main" id="{0594AD03-472F-3829-9A0A-1353E918B50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19E1D39-2BA8-4845-FF24-C5F062894667}"/>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186321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6FBC1B-FEB0-69C2-E344-233C9D7028C5}"/>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3" name="Footer Placeholder 2">
            <a:extLst>
              <a:ext uri="{FF2B5EF4-FFF2-40B4-BE49-F238E27FC236}">
                <a16:creationId xmlns:a16="http://schemas.microsoft.com/office/drawing/2014/main" id="{9BBF35DE-43F8-C5A2-4094-B7CEF8C525B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14A123C7-68FF-095C-664B-9A36FDB897FB}"/>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113075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2AF1-D0AC-6846-0335-8915D8067D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AD2411-5E9C-21B5-D24F-3FF0333441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0713FD-EEE6-A7DF-69D6-5B34760C8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3ACF-B985-68B2-BD9D-7FE8726B24CD}"/>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6" name="Footer Placeholder 5">
            <a:extLst>
              <a:ext uri="{FF2B5EF4-FFF2-40B4-BE49-F238E27FC236}">
                <a16:creationId xmlns:a16="http://schemas.microsoft.com/office/drawing/2014/main" id="{225821F4-E0FB-0C27-7979-8439276F45A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A80265C-5841-118E-9052-7C8F682A1DBD}"/>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4064288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58835-2903-8BDA-377C-4AFF2CAF85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6C80CC-F1EB-6597-9144-FFE0F536B4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C3FD4ED-5F1C-5EBA-BD0C-894485FB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A9E98E-B448-61D3-B8AD-580EB9992369}"/>
              </a:ext>
            </a:extLst>
          </p:cNvPr>
          <p:cNvSpPr>
            <a:spLocks noGrp="1"/>
          </p:cNvSpPr>
          <p:nvPr>
            <p:ph type="dt" sz="half" idx="10"/>
          </p:nvPr>
        </p:nvSpPr>
        <p:spPr/>
        <p:txBody>
          <a:bodyPr/>
          <a:lstStyle/>
          <a:p>
            <a:fld id="{5EEA0903-BA79-472F-815E-6BCDA152ADCC}" type="datetimeFigureOut">
              <a:rPr lang="en-GB" smtClean="0"/>
              <a:t>08/06/2023</a:t>
            </a:fld>
            <a:endParaRPr lang="en-GB" dirty="0"/>
          </a:p>
        </p:txBody>
      </p:sp>
      <p:sp>
        <p:nvSpPr>
          <p:cNvPr id="6" name="Footer Placeholder 5">
            <a:extLst>
              <a:ext uri="{FF2B5EF4-FFF2-40B4-BE49-F238E27FC236}">
                <a16:creationId xmlns:a16="http://schemas.microsoft.com/office/drawing/2014/main" id="{696A2C45-113F-86F2-BE24-0A5B117CE4A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2A8FAB5-2633-E0B6-0F57-0AE672FDEEBA}"/>
              </a:ext>
            </a:extLst>
          </p:cNvPr>
          <p:cNvSpPr>
            <a:spLocks noGrp="1"/>
          </p:cNvSpPr>
          <p:nvPr>
            <p:ph type="sldNum" sz="quarter" idx="12"/>
          </p:nvPr>
        </p:nvSpPr>
        <p:spPr/>
        <p:txBody>
          <a:bodyPr/>
          <a:lstStyle/>
          <a:p>
            <a:fld id="{5D245999-3FC8-4CF5-AE2D-D35F124C854F}" type="slidenum">
              <a:rPr lang="en-GB" smtClean="0"/>
              <a:t>‹#›</a:t>
            </a:fld>
            <a:endParaRPr lang="en-GB" dirty="0"/>
          </a:p>
        </p:txBody>
      </p:sp>
    </p:spTree>
    <p:extLst>
      <p:ext uri="{BB962C8B-B14F-4D97-AF65-F5344CB8AC3E}">
        <p14:creationId xmlns:p14="http://schemas.microsoft.com/office/powerpoint/2010/main" val="342354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3F2153-D6B3-30F0-8EAD-70E78647CC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F63644-B31C-75E3-E347-00C5A860D6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2C04D0-7587-DD30-CBD3-1A205600C1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A0903-BA79-472F-815E-6BCDA152ADCC}" type="datetimeFigureOut">
              <a:rPr lang="en-GB" smtClean="0"/>
              <a:t>08/06/2023</a:t>
            </a:fld>
            <a:endParaRPr lang="en-GB" dirty="0"/>
          </a:p>
        </p:txBody>
      </p:sp>
      <p:sp>
        <p:nvSpPr>
          <p:cNvPr id="5" name="Footer Placeholder 4">
            <a:extLst>
              <a:ext uri="{FF2B5EF4-FFF2-40B4-BE49-F238E27FC236}">
                <a16:creationId xmlns:a16="http://schemas.microsoft.com/office/drawing/2014/main" id="{80406D16-15B2-377B-BA7C-5DAB7897D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5C8EB1B-CDD7-6B94-A957-98B5DC8190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45999-3FC8-4CF5-AE2D-D35F124C854F}" type="slidenum">
              <a:rPr lang="en-GB" smtClean="0"/>
              <a:t>‹#›</a:t>
            </a:fld>
            <a:endParaRPr lang="en-GB" dirty="0"/>
          </a:p>
        </p:txBody>
      </p:sp>
    </p:spTree>
    <p:extLst>
      <p:ext uri="{BB962C8B-B14F-4D97-AF65-F5344CB8AC3E}">
        <p14:creationId xmlns:p14="http://schemas.microsoft.com/office/powerpoint/2010/main" val="3377504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71924" y="6238816"/>
            <a:ext cx="2753747"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BB87FB8E-1F3E-4966-A3F0-4D8FE93C2AA0}" type="datetimeFigureOut">
              <a:rPr lang="en-US" smtClean="0"/>
              <a:t>6/8/2023</a:t>
            </a:fld>
            <a:endParaRPr lang="en-US" dirty="0"/>
          </a:p>
        </p:txBody>
      </p:sp>
      <p:sp>
        <p:nvSpPr>
          <p:cNvPr id="5" name="Footer Placeholder 4"/>
          <p:cNvSpPr>
            <a:spLocks noGrp="1"/>
          </p:cNvSpPr>
          <p:nvPr>
            <p:ph type="ftr" sz="quarter" idx="3"/>
          </p:nvPr>
        </p:nvSpPr>
        <p:spPr>
          <a:xfrm>
            <a:off x="1469652" y="6236208"/>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986816" y="6217920"/>
            <a:ext cx="48768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E2AD80B4-4B78-47C3-B16A-7E6D3FCC8372}" type="slidenum">
              <a:rPr lang="en-US" smtClean="0"/>
              <a:t>‹#›</a:t>
            </a:fld>
            <a:endParaRPr lang="en-US" dirty="0"/>
          </a:p>
        </p:txBody>
      </p:sp>
    </p:spTree>
    <p:extLst>
      <p:ext uri="{BB962C8B-B14F-4D97-AF65-F5344CB8AC3E}">
        <p14:creationId xmlns:p14="http://schemas.microsoft.com/office/powerpoint/2010/main" val="1461746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623826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hfea.gov.uk/" TargetMode="Externa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hyperlink" Target="https://wellcome.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3.png"/><Relationship Id="rId18" Type="http://schemas.openxmlformats.org/officeDocument/2006/relationships/customXml" Target="../ink/ink8.xml"/><Relationship Id="rId3" Type="http://schemas.openxmlformats.org/officeDocument/2006/relationships/image" Target="../media/image28.png"/><Relationship Id="rId21"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customXml" Target="../ink/ink5.xml"/><Relationship Id="rId17"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8.xml"/><Relationship Id="rId6" Type="http://schemas.openxmlformats.org/officeDocument/2006/relationships/customXml" Target="../ink/ink2.xml"/><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34.png"/><Relationship Id="rId10" Type="http://schemas.openxmlformats.org/officeDocument/2006/relationships/customXml" Target="../ink/ink4.xml"/><Relationship Id="rId19" Type="http://schemas.openxmlformats.org/officeDocument/2006/relationships/image" Target="../media/image36.png"/><Relationship Id="rId4" Type="http://schemas.openxmlformats.org/officeDocument/2006/relationships/customXml" Target="../ink/ink1.xml"/><Relationship Id="rId9" Type="http://schemas.openxmlformats.org/officeDocument/2006/relationships/image" Target="../media/image31.png"/><Relationship Id="rId14" Type="http://schemas.openxmlformats.org/officeDocument/2006/relationships/customXml" Target="../ink/ink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www.allthingsdonorconception.com/" TargetMode="External"/><Relationship Id="rId2" Type="http://schemas.openxmlformats.org/officeDocument/2006/relationships/hyperlink" Target="mailto:hayley@allthingsdonorconception.com" TargetMode="External"/><Relationship Id="rId1" Type="http://schemas.openxmlformats.org/officeDocument/2006/relationships/slideLayout" Target="../slideLayouts/slideLayout2.xml"/><Relationship Id="rId5" Type="http://schemas.openxmlformats.org/officeDocument/2006/relationships/hyperlink" Target="http://www.drgracehalden.com/" TargetMode="External"/><Relationship Id="rId4" Type="http://schemas.openxmlformats.org/officeDocument/2006/relationships/hyperlink" Target="mailto:g.Halden@bbk.ac.uk"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drgracehalden.com/copy-of-stag-session-2" TargetMode="External"/><Relationship Id="rId2" Type="http://schemas.openxmlformats.org/officeDocument/2006/relationships/hyperlink" Target="https://www.drgracehalden.com/independentfamilyplann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linkprotect.cudasvc.com/url?a=http%3a%2f%2fallthingsdonorconception.com&amp;c=E,1,AxJFnOHi9TYSu9nVXYIJtd0ffpfvDvBcnd0zSmAZiMqXTdnx8QKI2YAogenQe5_uuDVYx-NtTaSympOW2T8OwHvNURDziX9cMhJQn5L-PVpOk7uMKKrt&amp;typo=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hfea.gov.uk/"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hfea.gov.uk/"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C4B508-9767-C448-8074-9D948563BB61}"/>
              </a:ext>
            </a:extLst>
          </p:cNvPr>
          <p:cNvSpPr>
            <a:spLocks noGrp="1"/>
          </p:cNvSpPr>
          <p:nvPr>
            <p:ph type="ctrTitle"/>
          </p:nvPr>
        </p:nvSpPr>
        <p:spPr>
          <a:xfrm>
            <a:off x="5297762" y="640080"/>
            <a:ext cx="6251110" cy="3566160"/>
          </a:xfrm>
        </p:spPr>
        <p:txBody>
          <a:bodyPr anchor="b">
            <a:normAutofit/>
          </a:bodyPr>
          <a:lstStyle/>
          <a:p>
            <a:pPr algn="l"/>
            <a:r>
              <a:rPr lang="en-GB" sz="5400" dirty="0"/>
              <a:t>STAG: Solo Parent Talk and Action Group</a:t>
            </a:r>
          </a:p>
        </p:txBody>
      </p:sp>
      <p:sp>
        <p:nvSpPr>
          <p:cNvPr id="3" name="Subtitle 2">
            <a:extLst>
              <a:ext uri="{FF2B5EF4-FFF2-40B4-BE49-F238E27FC236}">
                <a16:creationId xmlns:a16="http://schemas.microsoft.com/office/drawing/2014/main" id="{63192056-9CF6-FCD3-B594-360F557C1483}"/>
              </a:ext>
            </a:extLst>
          </p:cNvPr>
          <p:cNvSpPr>
            <a:spLocks noGrp="1"/>
          </p:cNvSpPr>
          <p:nvPr>
            <p:ph type="subTitle" idx="1"/>
          </p:nvPr>
        </p:nvSpPr>
        <p:spPr>
          <a:xfrm>
            <a:off x="5297760" y="4636008"/>
            <a:ext cx="6251111" cy="1572768"/>
          </a:xfrm>
        </p:spPr>
        <p:txBody>
          <a:bodyPr>
            <a:normAutofit lnSpcReduction="10000"/>
          </a:bodyPr>
          <a:lstStyle/>
          <a:p>
            <a:pPr algn="l"/>
            <a:r>
              <a:rPr lang="en-GB" dirty="0"/>
              <a:t>Meeting 3</a:t>
            </a:r>
          </a:p>
          <a:p>
            <a:pPr algn="l"/>
            <a:r>
              <a:rPr lang="en-GB" dirty="0"/>
              <a:t>Organisers: Grace Halden and Harriet Barratt, Suzy Buckley</a:t>
            </a:r>
          </a:p>
          <a:p>
            <a:pPr algn="l"/>
            <a:r>
              <a:rPr lang="en-GB" dirty="0"/>
              <a:t>Wider team: Natasza Lentner and Ruth Talbot</a:t>
            </a:r>
          </a:p>
        </p:txBody>
      </p:sp>
      <p:pic>
        <p:nvPicPr>
          <p:cNvPr id="1026" name="Picture 2" descr="Free Mother and Child Walking on Dirt Road Stock Photo">
            <a:extLst>
              <a:ext uri="{FF2B5EF4-FFF2-40B4-BE49-F238E27FC236}">
                <a16:creationId xmlns:a16="http://schemas.microsoft.com/office/drawing/2014/main" id="{42FC34FC-2E47-D045-29D1-C4874BAE02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5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5753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253089" cy="239236"/>
          </a:xfrm>
        </p:grpSpPr>
        <p:sp>
          <p:nvSpPr>
            <p:cNvPr id="3" name="Freeform 3"/>
            <p:cNvSpPr/>
            <p:nvPr/>
          </p:nvSpPr>
          <p:spPr>
            <a:xfrm>
              <a:off x="0" y="0"/>
              <a:ext cx="4253089" cy="239236"/>
            </a:xfrm>
            <a:custGeom>
              <a:avLst/>
              <a:gdLst/>
              <a:ahLst/>
              <a:cxnLst/>
              <a:rect l="l" t="t" r="r" b="b"/>
              <a:pathLst>
                <a:path w="4253089" h="239236">
                  <a:moveTo>
                    <a:pt x="0" y="0"/>
                  </a:moveTo>
                  <a:lnTo>
                    <a:pt x="4253089" y="0"/>
                  </a:lnTo>
                  <a:lnTo>
                    <a:pt x="4253089" y="239236"/>
                  </a:lnTo>
                  <a:lnTo>
                    <a:pt x="0" y="239236"/>
                  </a:lnTo>
                  <a:close/>
                </a:path>
              </a:pathLst>
            </a:custGeom>
            <a:solidFill>
              <a:srgbClr val="F6E8A3"/>
            </a:solidFill>
          </p:spPr>
        </p:sp>
      </p:grpSp>
      <p:grpSp>
        <p:nvGrpSpPr>
          <p:cNvPr id="4" name="Group 4"/>
          <p:cNvGrpSpPr/>
          <p:nvPr/>
        </p:nvGrpSpPr>
        <p:grpSpPr>
          <a:xfrm>
            <a:off x="0" y="0"/>
            <a:ext cx="4924628" cy="6858000"/>
            <a:chOff x="0" y="0"/>
            <a:chExt cx="9849257" cy="13716000"/>
          </a:xfrm>
        </p:grpSpPr>
        <p:pic>
          <p:nvPicPr>
            <p:cNvPr id="5" name="Picture 5"/>
            <p:cNvPicPr>
              <a:picLocks noChangeAspect="1"/>
            </p:cNvPicPr>
            <p:nvPr/>
          </p:nvPicPr>
          <p:blipFill>
            <a:blip r:embed="rId2"/>
            <a:srcRect l="26063" r="26063"/>
            <a:stretch>
              <a:fillRect/>
            </a:stretch>
          </p:blipFill>
          <p:spPr>
            <a:xfrm>
              <a:off x="0" y="0"/>
              <a:ext cx="9849257" cy="13716000"/>
            </a:xfrm>
            <a:prstGeom prst="rect">
              <a:avLst/>
            </a:prstGeom>
          </p:spPr>
        </p:pic>
      </p:grpSp>
      <p:sp>
        <p:nvSpPr>
          <p:cNvPr id="6" name="TextBox 6"/>
          <p:cNvSpPr txBox="1"/>
          <p:nvPr/>
        </p:nvSpPr>
        <p:spPr>
          <a:xfrm>
            <a:off x="5518208" y="564959"/>
            <a:ext cx="5698581" cy="487313"/>
          </a:xfrm>
          <a:prstGeom prst="rect">
            <a:avLst/>
          </a:prstGeom>
        </p:spPr>
        <p:txBody>
          <a:bodyPr lIns="0" tIns="0" rIns="0" bIns="0" rtlCol="0" anchor="t">
            <a:spAutoFit/>
          </a:bodyPr>
          <a:lstStyle/>
          <a:p>
            <a:pPr defTabSz="609630">
              <a:lnSpc>
                <a:spcPts val="3800"/>
              </a:lnSpc>
            </a:pPr>
            <a:r>
              <a:rPr lang="en-US" sz="3800">
                <a:solidFill>
                  <a:srgbClr val="0E2424"/>
                </a:solidFill>
                <a:latin typeface="Montserrat Classic"/>
              </a:rPr>
              <a:t> The Campaign </a:t>
            </a:r>
          </a:p>
        </p:txBody>
      </p:sp>
      <p:sp>
        <p:nvSpPr>
          <p:cNvPr id="7" name="TextBox 7"/>
          <p:cNvSpPr txBox="1"/>
          <p:nvPr/>
        </p:nvSpPr>
        <p:spPr>
          <a:xfrm>
            <a:off x="5072972" y="6436245"/>
            <a:ext cx="7482458" cy="192360"/>
          </a:xfrm>
          <a:prstGeom prst="rect">
            <a:avLst/>
          </a:prstGeom>
        </p:spPr>
        <p:txBody>
          <a:bodyPr lIns="0" tIns="0" rIns="0" bIns="0" rtlCol="0" anchor="t">
            <a:spAutoFit/>
          </a:bodyPr>
          <a:lstStyle/>
          <a:p>
            <a:pPr defTabSz="609630">
              <a:lnSpc>
                <a:spcPts val="1459"/>
              </a:lnSpc>
            </a:pPr>
            <a:r>
              <a:rPr lang="en-US" sz="1459">
                <a:solidFill>
                  <a:srgbClr val="0E2424"/>
                </a:solidFill>
                <a:latin typeface="Montserrat Bold"/>
              </a:rPr>
              <a:t>Find us on facebook, search under groups  'Donor Sibling Connections UK'</a:t>
            </a:r>
          </a:p>
        </p:txBody>
      </p:sp>
      <p:sp>
        <p:nvSpPr>
          <p:cNvPr id="8" name="TextBox 8"/>
          <p:cNvSpPr txBox="1"/>
          <p:nvPr/>
        </p:nvSpPr>
        <p:spPr>
          <a:xfrm>
            <a:off x="5764913" y="1380901"/>
            <a:ext cx="5741287" cy="4151457"/>
          </a:xfrm>
          <a:prstGeom prst="rect">
            <a:avLst/>
          </a:prstGeom>
        </p:spPr>
        <p:txBody>
          <a:bodyPr lIns="0" tIns="0" rIns="0" bIns="0" rtlCol="0" anchor="t">
            <a:spAutoFit/>
          </a:bodyPr>
          <a:lstStyle/>
          <a:p>
            <a:pPr defTabSz="609630">
              <a:lnSpc>
                <a:spcPts val="2588"/>
              </a:lnSpc>
            </a:pPr>
            <a:endParaRPr sz="1200">
              <a:solidFill>
                <a:prstClr val="black"/>
              </a:solidFill>
              <a:latin typeface="Calibri"/>
            </a:endParaRPr>
          </a:p>
          <a:p>
            <a:pPr defTabSz="609630">
              <a:lnSpc>
                <a:spcPts val="2961"/>
              </a:lnSpc>
            </a:pPr>
            <a:r>
              <a:rPr lang="en-US" sz="2115" spc="105">
                <a:solidFill>
                  <a:srgbClr val="0E2424"/>
                </a:solidFill>
                <a:latin typeface="Montserrat"/>
              </a:rPr>
              <a:t>The </a:t>
            </a:r>
            <a:r>
              <a:rPr lang="en-US" sz="2115" spc="105">
                <a:solidFill>
                  <a:srgbClr val="0E2424"/>
                </a:solidFill>
                <a:latin typeface="Montserrat Bold Italics"/>
              </a:rPr>
              <a:t>Donor Siblings Connections UK</a:t>
            </a:r>
            <a:r>
              <a:rPr lang="en-US" sz="2115" spc="105">
                <a:solidFill>
                  <a:srgbClr val="0E2424"/>
                </a:solidFill>
                <a:latin typeface="Montserrat Italics"/>
              </a:rPr>
              <a:t> </a:t>
            </a:r>
            <a:r>
              <a:rPr lang="en-US" sz="2115" spc="105">
                <a:solidFill>
                  <a:srgbClr val="0E2424"/>
                </a:solidFill>
                <a:latin typeface="Montserrat"/>
              </a:rPr>
              <a:t>campaign group was formed at the start of 2023 by a number of UK based parents of donor conceived children who wish to advocate for changes to HFEA legislation; specifically to have the capability to be connected with their children’s UK donor siblings via the UK </a:t>
            </a:r>
            <a:r>
              <a:rPr lang="en-US" sz="2115" spc="105">
                <a:solidFill>
                  <a:srgbClr val="0E2424"/>
                </a:solidFill>
                <a:latin typeface="Montserrat Bold Italics"/>
              </a:rPr>
              <a:t>Donor Sibling Link (DSL)</a:t>
            </a:r>
            <a:r>
              <a:rPr lang="en-US" sz="2115" spc="105">
                <a:solidFill>
                  <a:srgbClr val="0E2424"/>
                </a:solidFill>
                <a:latin typeface="Montserrat"/>
              </a:rPr>
              <a:t> before a child turns 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253089" cy="239236"/>
          </a:xfrm>
        </p:grpSpPr>
        <p:sp>
          <p:nvSpPr>
            <p:cNvPr id="3" name="Freeform 3"/>
            <p:cNvSpPr/>
            <p:nvPr/>
          </p:nvSpPr>
          <p:spPr>
            <a:xfrm>
              <a:off x="0" y="0"/>
              <a:ext cx="4253089" cy="239236"/>
            </a:xfrm>
            <a:custGeom>
              <a:avLst/>
              <a:gdLst/>
              <a:ahLst/>
              <a:cxnLst/>
              <a:rect l="l" t="t" r="r" b="b"/>
              <a:pathLst>
                <a:path w="4253089" h="239236">
                  <a:moveTo>
                    <a:pt x="0" y="0"/>
                  </a:moveTo>
                  <a:lnTo>
                    <a:pt x="4253089" y="0"/>
                  </a:lnTo>
                  <a:lnTo>
                    <a:pt x="4253089" y="239236"/>
                  </a:lnTo>
                  <a:lnTo>
                    <a:pt x="0" y="239236"/>
                  </a:lnTo>
                  <a:close/>
                </a:path>
              </a:pathLst>
            </a:custGeom>
            <a:solidFill>
              <a:srgbClr val="F6E8A3"/>
            </a:solidFill>
          </p:spPr>
        </p:sp>
      </p:grpSp>
      <p:grpSp>
        <p:nvGrpSpPr>
          <p:cNvPr id="4" name="Group 4"/>
          <p:cNvGrpSpPr/>
          <p:nvPr/>
        </p:nvGrpSpPr>
        <p:grpSpPr>
          <a:xfrm>
            <a:off x="7673653" y="0"/>
            <a:ext cx="4518347" cy="6858000"/>
            <a:chOff x="0" y="0"/>
            <a:chExt cx="9036694" cy="13716000"/>
          </a:xfrm>
        </p:grpSpPr>
        <p:pic>
          <p:nvPicPr>
            <p:cNvPr id="5" name="Picture 5"/>
            <p:cNvPicPr>
              <a:picLocks noChangeAspect="1"/>
            </p:cNvPicPr>
            <p:nvPr/>
          </p:nvPicPr>
          <p:blipFill>
            <a:blip r:embed="rId2"/>
            <a:srcRect l="13617" r="42405"/>
            <a:stretch>
              <a:fillRect/>
            </a:stretch>
          </p:blipFill>
          <p:spPr>
            <a:xfrm>
              <a:off x="0" y="0"/>
              <a:ext cx="9036694" cy="13716000"/>
            </a:xfrm>
            <a:prstGeom prst="rect">
              <a:avLst/>
            </a:prstGeom>
          </p:spPr>
        </p:pic>
      </p:grpSp>
      <p:sp>
        <p:nvSpPr>
          <p:cNvPr id="6" name="TextBox 6"/>
          <p:cNvSpPr txBox="1"/>
          <p:nvPr/>
        </p:nvSpPr>
        <p:spPr>
          <a:xfrm>
            <a:off x="545323" y="466936"/>
            <a:ext cx="5698581" cy="474489"/>
          </a:xfrm>
          <a:prstGeom prst="rect">
            <a:avLst/>
          </a:prstGeom>
        </p:spPr>
        <p:txBody>
          <a:bodyPr lIns="0" tIns="0" rIns="0" bIns="0" rtlCol="0" anchor="t">
            <a:spAutoFit/>
          </a:bodyPr>
          <a:lstStyle/>
          <a:p>
            <a:pPr defTabSz="609630">
              <a:lnSpc>
                <a:spcPts val="3734"/>
              </a:lnSpc>
            </a:pPr>
            <a:r>
              <a:rPr lang="en-US" sz="3734">
                <a:solidFill>
                  <a:srgbClr val="0E2424"/>
                </a:solidFill>
                <a:latin typeface="Montserrat Classic"/>
              </a:rPr>
              <a:t> But Why? </a:t>
            </a:r>
          </a:p>
        </p:txBody>
      </p:sp>
      <p:sp>
        <p:nvSpPr>
          <p:cNvPr id="7" name="TextBox 7"/>
          <p:cNvSpPr txBox="1"/>
          <p:nvPr/>
        </p:nvSpPr>
        <p:spPr>
          <a:xfrm>
            <a:off x="191196" y="6436245"/>
            <a:ext cx="7482458" cy="192360"/>
          </a:xfrm>
          <a:prstGeom prst="rect">
            <a:avLst/>
          </a:prstGeom>
        </p:spPr>
        <p:txBody>
          <a:bodyPr lIns="0" tIns="0" rIns="0" bIns="0" rtlCol="0" anchor="t">
            <a:spAutoFit/>
          </a:bodyPr>
          <a:lstStyle/>
          <a:p>
            <a:pPr defTabSz="609630">
              <a:lnSpc>
                <a:spcPts val="1459"/>
              </a:lnSpc>
            </a:pPr>
            <a:r>
              <a:rPr lang="en-US" sz="1459">
                <a:solidFill>
                  <a:srgbClr val="0E2424"/>
                </a:solidFill>
                <a:latin typeface="Montserrat Bold"/>
              </a:rPr>
              <a:t>Find us on facebook, search under groups  'Donor Sibling Connections UK'</a:t>
            </a:r>
          </a:p>
        </p:txBody>
      </p:sp>
      <p:sp>
        <p:nvSpPr>
          <p:cNvPr id="8" name="TextBox 8"/>
          <p:cNvSpPr txBox="1"/>
          <p:nvPr/>
        </p:nvSpPr>
        <p:spPr>
          <a:xfrm>
            <a:off x="685800" y="913080"/>
            <a:ext cx="6635107" cy="5158335"/>
          </a:xfrm>
          <a:prstGeom prst="rect">
            <a:avLst/>
          </a:prstGeom>
        </p:spPr>
        <p:txBody>
          <a:bodyPr lIns="0" tIns="0" rIns="0" bIns="0" rtlCol="0" anchor="t">
            <a:spAutoFit/>
          </a:bodyPr>
          <a:lstStyle/>
          <a:p>
            <a:pPr defTabSz="609630">
              <a:lnSpc>
                <a:spcPts val="2028"/>
              </a:lnSpc>
            </a:pPr>
            <a:endParaRPr sz="1200">
              <a:solidFill>
                <a:prstClr val="black"/>
              </a:solidFill>
              <a:latin typeface="Calibri"/>
            </a:endParaRPr>
          </a:p>
          <a:p>
            <a:pPr defTabSz="609630">
              <a:lnSpc>
                <a:spcPts val="2401"/>
              </a:lnSpc>
            </a:pPr>
            <a:r>
              <a:rPr lang="en-US" sz="1715" spc="85">
                <a:solidFill>
                  <a:srgbClr val="0E2424"/>
                </a:solidFill>
                <a:latin typeface="Montserrat"/>
              </a:rPr>
              <a:t>Research shows that increasingly parents of donor conceived children desire to connect with other families who have used the same egg or sperm donor to conceive a child (their children’s donor siblings) (Hertz </a:t>
            </a:r>
            <a:r>
              <a:rPr lang="en-US" sz="1715" spc="85">
                <a:solidFill>
                  <a:srgbClr val="0E2424"/>
                </a:solidFill>
                <a:latin typeface="Montserrat Italics"/>
              </a:rPr>
              <a:t>et al</a:t>
            </a:r>
            <a:r>
              <a:rPr lang="en-US" sz="1715" spc="85">
                <a:solidFill>
                  <a:srgbClr val="0E2424"/>
                </a:solidFill>
                <a:latin typeface="Montserrat"/>
              </a:rPr>
              <a:t>. 2017). </a:t>
            </a:r>
          </a:p>
          <a:p>
            <a:pPr defTabSz="609630">
              <a:lnSpc>
                <a:spcPts val="2401"/>
              </a:lnSpc>
            </a:pPr>
            <a:endParaRPr lang="en-US" sz="1715" spc="85">
              <a:solidFill>
                <a:srgbClr val="0E2424"/>
              </a:solidFill>
              <a:latin typeface="Montserrat"/>
            </a:endParaRPr>
          </a:p>
          <a:p>
            <a:pPr defTabSz="609630">
              <a:lnSpc>
                <a:spcPts val="2401"/>
              </a:lnSpc>
            </a:pPr>
            <a:r>
              <a:rPr lang="en-US" sz="1715" spc="85">
                <a:solidFill>
                  <a:srgbClr val="0E2424"/>
                </a:solidFill>
                <a:latin typeface="Montserrat"/>
              </a:rPr>
              <a:t>However, current laws in the UK governed by the HFEA prohibit clinics from sharing information even if their is mutual consent to connect (HFEAct, 2008). </a:t>
            </a:r>
          </a:p>
          <a:p>
            <a:pPr defTabSz="609630">
              <a:lnSpc>
                <a:spcPts val="2401"/>
              </a:lnSpc>
            </a:pPr>
            <a:endParaRPr lang="en-US" sz="1715" spc="85">
              <a:solidFill>
                <a:srgbClr val="0E2424"/>
              </a:solidFill>
              <a:latin typeface="Montserrat"/>
            </a:endParaRPr>
          </a:p>
          <a:p>
            <a:pPr defTabSz="609630">
              <a:lnSpc>
                <a:spcPts val="2401"/>
              </a:lnSpc>
            </a:pPr>
            <a:r>
              <a:rPr lang="en-US" sz="1715" spc="85">
                <a:solidFill>
                  <a:srgbClr val="0E2424"/>
                </a:solidFill>
                <a:latin typeface="Montserrat"/>
              </a:rPr>
              <a:t>Despite the HFEA having donor sibling information stored on their database, due to laws surrounding anonymity, they are unable to release this identifying information until a child turns 18 </a:t>
            </a:r>
          </a:p>
          <a:p>
            <a:pPr defTabSz="609630">
              <a:lnSpc>
                <a:spcPts val="2401"/>
              </a:lnSpc>
            </a:pPr>
            <a:r>
              <a:rPr lang="en-US" sz="1715" spc="85">
                <a:solidFill>
                  <a:srgbClr val="0E2424"/>
                </a:solidFill>
                <a:latin typeface="Montserrat"/>
              </a:rPr>
              <a:t>(The Donor Sibling Link - HFEA).</a:t>
            </a:r>
          </a:p>
          <a:p>
            <a:pPr defTabSz="609630">
              <a:lnSpc>
                <a:spcPts val="2401"/>
              </a:lnSpc>
            </a:pPr>
            <a:endParaRPr lang="en-US" sz="1715" spc="85">
              <a:solidFill>
                <a:srgbClr val="0E2424"/>
              </a:solidFill>
              <a:latin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253089" cy="239236"/>
          </a:xfrm>
        </p:grpSpPr>
        <p:sp>
          <p:nvSpPr>
            <p:cNvPr id="3" name="Freeform 3"/>
            <p:cNvSpPr/>
            <p:nvPr/>
          </p:nvSpPr>
          <p:spPr>
            <a:xfrm>
              <a:off x="0" y="0"/>
              <a:ext cx="4253089" cy="239236"/>
            </a:xfrm>
            <a:custGeom>
              <a:avLst/>
              <a:gdLst/>
              <a:ahLst/>
              <a:cxnLst/>
              <a:rect l="l" t="t" r="r" b="b"/>
              <a:pathLst>
                <a:path w="4253089" h="239236">
                  <a:moveTo>
                    <a:pt x="0" y="0"/>
                  </a:moveTo>
                  <a:lnTo>
                    <a:pt x="4253089" y="0"/>
                  </a:lnTo>
                  <a:lnTo>
                    <a:pt x="4253089" y="239236"/>
                  </a:lnTo>
                  <a:lnTo>
                    <a:pt x="0" y="239236"/>
                  </a:lnTo>
                  <a:close/>
                </a:path>
              </a:pathLst>
            </a:custGeom>
            <a:solidFill>
              <a:srgbClr val="F6E8A3"/>
            </a:solidFill>
          </p:spPr>
        </p:sp>
      </p:grpSp>
      <p:grpSp>
        <p:nvGrpSpPr>
          <p:cNvPr id="4" name="Group 4"/>
          <p:cNvGrpSpPr/>
          <p:nvPr/>
        </p:nvGrpSpPr>
        <p:grpSpPr>
          <a:xfrm>
            <a:off x="154812" y="2534504"/>
            <a:ext cx="4014558" cy="992681"/>
            <a:chOff x="0" y="0"/>
            <a:chExt cx="8029116" cy="1985362"/>
          </a:xfrm>
        </p:grpSpPr>
        <p:pic>
          <p:nvPicPr>
            <p:cNvPr id="5" name="Picture 5"/>
            <p:cNvPicPr>
              <a:picLocks noChangeAspect="1"/>
            </p:cNvPicPr>
            <p:nvPr/>
          </p:nvPicPr>
          <p:blipFill>
            <a:blip r:embed="rId2"/>
            <a:srcRect t="4106" r="996" b="4106"/>
            <a:stretch>
              <a:fillRect/>
            </a:stretch>
          </p:blipFill>
          <p:spPr>
            <a:xfrm>
              <a:off x="0" y="0"/>
              <a:ext cx="8029116" cy="1985362"/>
            </a:xfrm>
            <a:prstGeom prst="rect">
              <a:avLst/>
            </a:prstGeom>
          </p:spPr>
        </p:pic>
      </p:grpSp>
      <p:sp>
        <p:nvSpPr>
          <p:cNvPr id="6" name="TextBox 6"/>
          <p:cNvSpPr txBox="1"/>
          <p:nvPr/>
        </p:nvSpPr>
        <p:spPr>
          <a:xfrm>
            <a:off x="685800" y="6419312"/>
            <a:ext cx="10602700" cy="230832"/>
          </a:xfrm>
          <a:prstGeom prst="rect">
            <a:avLst/>
          </a:prstGeom>
        </p:spPr>
        <p:txBody>
          <a:bodyPr lIns="0" tIns="0" rIns="0" bIns="0" rtlCol="0" anchor="t">
            <a:spAutoFit/>
          </a:bodyPr>
          <a:lstStyle/>
          <a:p>
            <a:pPr defTabSz="609630">
              <a:lnSpc>
                <a:spcPts val="1792"/>
              </a:lnSpc>
            </a:pPr>
            <a:r>
              <a:rPr lang="en-US" sz="1792">
                <a:solidFill>
                  <a:srgbClr val="0E2424"/>
                </a:solidFill>
                <a:latin typeface="Montserrat Bold"/>
              </a:rPr>
              <a:t>Find us on facebook, search under groups 'Donor Sibling Connections UK'</a:t>
            </a:r>
          </a:p>
        </p:txBody>
      </p:sp>
      <p:sp>
        <p:nvSpPr>
          <p:cNvPr id="7" name="TextBox 7"/>
          <p:cNvSpPr txBox="1"/>
          <p:nvPr/>
        </p:nvSpPr>
        <p:spPr>
          <a:xfrm>
            <a:off x="4510646" y="148106"/>
            <a:ext cx="7239323" cy="6409383"/>
          </a:xfrm>
          <a:prstGeom prst="rect">
            <a:avLst/>
          </a:prstGeom>
        </p:spPr>
        <p:txBody>
          <a:bodyPr lIns="0" tIns="0" rIns="0" bIns="0" rtlCol="0" anchor="t">
            <a:spAutoFit/>
          </a:bodyPr>
          <a:lstStyle/>
          <a:p>
            <a:pPr defTabSz="609630">
              <a:lnSpc>
                <a:spcPts val="2129"/>
              </a:lnSpc>
            </a:pPr>
            <a:endParaRPr sz="1200">
              <a:solidFill>
                <a:prstClr val="black"/>
              </a:solidFill>
              <a:latin typeface="Calibri"/>
            </a:endParaRPr>
          </a:p>
          <a:p>
            <a:pPr defTabSz="609630">
              <a:lnSpc>
                <a:spcPts val="2487"/>
              </a:lnSpc>
            </a:pPr>
            <a:r>
              <a:rPr lang="en-US" sz="1777" spc="89">
                <a:solidFill>
                  <a:srgbClr val="0E2424"/>
                </a:solidFill>
                <a:latin typeface="Montserrat"/>
              </a:rPr>
              <a:t>As a result of these restrictions, many parents have resorted to the following unregulated methods to connect with donor sibling families: </a:t>
            </a:r>
          </a:p>
          <a:p>
            <a:pPr defTabSz="609630">
              <a:lnSpc>
                <a:spcPts val="2487"/>
              </a:lnSpc>
            </a:pPr>
            <a:endParaRPr lang="en-US" sz="1777" spc="89">
              <a:solidFill>
                <a:srgbClr val="0E2424"/>
              </a:solidFill>
              <a:latin typeface="Montserrat"/>
            </a:endParaRPr>
          </a:p>
          <a:p>
            <a:pPr marL="383688" lvl="1" indent="-191844" defTabSz="609630">
              <a:lnSpc>
                <a:spcPts val="2612"/>
              </a:lnSpc>
              <a:buFont typeface="Arial"/>
              <a:buChar char="•"/>
            </a:pPr>
            <a:r>
              <a:rPr lang="en-US" sz="1777" spc="89">
                <a:solidFill>
                  <a:srgbClr val="0E2424"/>
                </a:solidFill>
                <a:latin typeface="Montserrat"/>
              </a:rPr>
              <a:t>Commercial DNA testing (such as AncestryDNA, 23&amp;Me) </a:t>
            </a:r>
          </a:p>
          <a:p>
            <a:pPr marL="383688" lvl="1" indent="-191844" defTabSz="609630">
              <a:lnSpc>
                <a:spcPts val="2612"/>
              </a:lnSpc>
              <a:buFont typeface="Arial"/>
              <a:buChar char="•"/>
            </a:pPr>
            <a:r>
              <a:rPr lang="en-US" sz="1777" spc="89">
                <a:solidFill>
                  <a:srgbClr val="0E2424"/>
                </a:solidFill>
                <a:latin typeface="Montserrat"/>
              </a:rPr>
              <a:t>Pay for services like the Donor Sibling Registry (DSR) or My Donor Family </a:t>
            </a:r>
          </a:p>
          <a:p>
            <a:pPr marL="383688" lvl="1" indent="-191844" defTabSz="609630">
              <a:lnSpc>
                <a:spcPts val="2612"/>
              </a:lnSpc>
              <a:buFont typeface="Arial"/>
              <a:buChar char="•"/>
            </a:pPr>
            <a:r>
              <a:rPr lang="en-US" sz="1777" spc="89">
                <a:solidFill>
                  <a:srgbClr val="0E2424"/>
                </a:solidFill>
                <a:latin typeface="Montserrat"/>
              </a:rPr>
              <a:t>Join unofficial Facebook/online groups designed to help match families</a:t>
            </a:r>
          </a:p>
          <a:p>
            <a:pPr defTabSz="609630">
              <a:lnSpc>
                <a:spcPts val="2487"/>
              </a:lnSpc>
            </a:pPr>
            <a:endParaRPr lang="en-US" sz="1777" spc="89">
              <a:solidFill>
                <a:srgbClr val="0E2424"/>
              </a:solidFill>
              <a:latin typeface="Montserrat"/>
            </a:endParaRPr>
          </a:p>
          <a:p>
            <a:pPr defTabSz="609630">
              <a:lnSpc>
                <a:spcPts val="2487"/>
              </a:lnSpc>
            </a:pPr>
            <a:r>
              <a:rPr lang="en-US" sz="1777" spc="89">
                <a:solidFill>
                  <a:srgbClr val="0E2424"/>
                </a:solidFill>
                <a:latin typeface="Montserrat Bold"/>
              </a:rPr>
              <a:t>Whilst these methods can be successful, some UK parents would like to see the option to connect with other UK based families being achievable in a verified manner via official channels (ie the HFEA DSL). </a:t>
            </a:r>
          </a:p>
          <a:p>
            <a:pPr defTabSz="609630">
              <a:lnSpc>
                <a:spcPts val="2487"/>
              </a:lnSpc>
            </a:pPr>
            <a:endParaRPr lang="en-US" sz="1777" spc="89">
              <a:solidFill>
                <a:srgbClr val="0E2424"/>
              </a:solidFill>
              <a:latin typeface="Montserrat Bold"/>
            </a:endParaRPr>
          </a:p>
          <a:p>
            <a:pPr defTabSz="609630">
              <a:lnSpc>
                <a:spcPts val="2487"/>
              </a:lnSpc>
            </a:pPr>
            <a:r>
              <a:rPr lang="en-US" sz="1777" spc="89">
                <a:solidFill>
                  <a:srgbClr val="0E2424"/>
                </a:solidFill>
                <a:latin typeface="Montserrat Bold Italics"/>
              </a:rPr>
              <a:t>This is the key aim of this campaign group.</a:t>
            </a:r>
          </a:p>
          <a:p>
            <a:pPr defTabSz="609630">
              <a:lnSpc>
                <a:spcPts val="2487"/>
              </a:lnSpc>
            </a:pPr>
            <a:endParaRPr lang="en-US" sz="1777" spc="89">
              <a:solidFill>
                <a:srgbClr val="0E2424"/>
              </a:solidFill>
              <a:latin typeface="Montserrat Bold Italics"/>
            </a:endParaRPr>
          </a:p>
          <a:p>
            <a:pPr defTabSz="609630">
              <a:lnSpc>
                <a:spcPts val="2487"/>
              </a:lnSpc>
            </a:pPr>
            <a:endParaRPr lang="en-US" sz="1777" spc="89">
              <a:solidFill>
                <a:srgbClr val="0E2424"/>
              </a:solidFill>
              <a:latin typeface="Montserrat Bold Italics"/>
            </a:endParaRPr>
          </a:p>
        </p:txBody>
      </p:sp>
      <p:grpSp>
        <p:nvGrpSpPr>
          <p:cNvPr id="8" name="Group 8"/>
          <p:cNvGrpSpPr/>
          <p:nvPr/>
        </p:nvGrpSpPr>
        <p:grpSpPr>
          <a:xfrm>
            <a:off x="581424" y="3801970"/>
            <a:ext cx="2405226" cy="2095446"/>
            <a:chOff x="0" y="0"/>
            <a:chExt cx="4810453" cy="4190892"/>
          </a:xfrm>
        </p:grpSpPr>
        <p:pic>
          <p:nvPicPr>
            <p:cNvPr id="9" name="Picture 9"/>
            <p:cNvPicPr>
              <a:picLocks noChangeAspect="1"/>
            </p:cNvPicPr>
            <p:nvPr/>
          </p:nvPicPr>
          <p:blipFill>
            <a:blip r:embed="rId3"/>
            <a:srcRect t="6439" b="6439"/>
            <a:stretch>
              <a:fillRect/>
            </a:stretch>
          </p:blipFill>
          <p:spPr>
            <a:xfrm>
              <a:off x="0" y="0"/>
              <a:ext cx="4810453" cy="4190892"/>
            </a:xfrm>
            <a:prstGeom prst="rect">
              <a:avLst/>
            </a:prstGeom>
          </p:spPr>
        </p:pic>
      </p:grpSp>
      <p:grpSp>
        <p:nvGrpSpPr>
          <p:cNvPr id="10" name="Group 10"/>
          <p:cNvGrpSpPr/>
          <p:nvPr/>
        </p:nvGrpSpPr>
        <p:grpSpPr>
          <a:xfrm>
            <a:off x="-260020" y="0"/>
            <a:ext cx="4088113" cy="2430821"/>
            <a:chOff x="0" y="0"/>
            <a:chExt cx="8176226" cy="4861643"/>
          </a:xfrm>
        </p:grpSpPr>
        <p:pic>
          <p:nvPicPr>
            <p:cNvPr id="11" name="Picture 11"/>
            <p:cNvPicPr>
              <a:picLocks noChangeAspect="1"/>
            </p:cNvPicPr>
            <p:nvPr/>
          </p:nvPicPr>
          <p:blipFill>
            <a:blip r:embed="rId4"/>
            <a:srcRect l="567" r="567"/>
            <a:stretch>
              <a:fillRect/>
            </a:stretch>
          </p:blipFill>
          <p:spPr>
            <a:xfrm>
              <a:off x="0" y="0"/>
              <a:ext cx="8176226" cy="4861643"/>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4534" y="647298"/>
            <a:ext cx="7274954" cy="5175712"/>
          </a:xfrm>
          <a:prstGeom prst="rect">
            <a:avLst/>
          </a:prstGeom>
        </p:spPr>
        <p:txBody>
          <a:bodyPr lIns="0" tIns="0" rIns="0" bIns="0" rtlCol="0" anchor="t">
            <a:spAutoFit/>
          </a:bodyPr>
          <a:lstStyle/>
          <a:p>
            <a:pPr defTabSz="609630">
              <a:lnSpc>
                <a:spcPts val="4448"/>
              </a:lnSpc>
            </a:pPr>
            <a:r>
              <a:rPr lang="en-US" sz="3200">
                <a:solidFill>
                  <a:srgbClr val="0E2424"/>
                </a:solidFill>
                <a:latin typeface="Montserrat Classic"/>
              </a:rPr>
              <a:t>The HFEA Public Consultation </a:t>
            </a:r>
          </a:p>
          <a:p>
            <a:pPr defTabSz="609630">
              <a:lnSpc>
                <a:spcPts val="4448"/>
              </a:lnSpc>
            </a:pPr>
            <a:r>
              <a:rPr lang="en-US" sz="3200">
                <a:solidFill>
                  <a:srgbClr val="0E2424"/>
                </a:solidFill>
                <a:latin typeface="Montserrat Classic"/>
              </a:rPr>
              <a:t>April 2023 </a:t>
            </a:r>
          </a:p>
          <a:p>
            <a:pPr defTabSz="609630">
              <a:lnSpc>
                <a:spcPts val="4448"/>
              </a:lnSpc>
            </a:pPr>
            <a:r>
              <a:rPr lang="en-US" sz="3200">
                <a:solidFill>
                  <a:srgbClr val="0E2424"/>
                </a:solidFill>
                <a:latin typeface="Montserrat Classic"/>
              </a:rPr>
              <a:t>DSC-UK Submission </a:t>
            </a:r>
          </a:p>
          <a:p>
            <a:pPr defTabSz="609630">
              <a:lnSpc>
                <a:spcPts val="5824"/>
              </a:lnSpc>
            </a:pPr>
            <a:endParaRPr lang="en-US" sz="3200">
              <a:solidFill>
                <a:srgbClr val="0E2424"/>
              </a:solidFill>
              <a:latin typeface="Montserrat Classic"/>
            </a:endParaRPr>
          </a:p>
          <a:p>
            <a:pPr marL="518199" lvl="1" indent="-259100" defTabSz="609630">
              <a:lnSpc>
                <a:spcPts val="3744"/>
              </a:lnSpc>
              <a:buFont typeface="Arial"/>
              <a:buChar char="•"/>
            </a:pPr>
            <a:r>
              <a:rPr lang="en-US" sz="2400">
                <a:solidFill>
                  <a:srgbClr val="0E2424"/>
                </a:solidFill>
                <a:latin typeface="Montserrat Italics"/>
              </a:rPr>
              <a:t>Our Say: Pre 18 Contact with Donor Siblings</a:t>
            </a:r>
          </a:p>
          <a:p>
            <a:pPr marL="518199" lvl="1" indent="-259100" defTabSz="609630">
              <a:lnSpc>
                <a:spcPts val="3744"/>
              </a:lnSpc>
              <a:buFont typeface="Arial"/>
              <a:buChar char="•"/>
            </a:pPr>
            <a:r>
              <a:rPr lang="en-US" sz="2400">
                <a:solidFill>
                  <a:srgbClr val="0E2424"/>
                </a:solidFill>
                <a:latin typeface="Montserrat"/>
              </a:rPr>
              <a:t>Document is available &amp; free to access</a:t>
            </a:r>
          </a:p>
          <a:p>
            <a:pPr marL="518199" lvl="1" indent="-259100" defTabSz="609630">
              <a:lnSpc>
                <a:spcPts val="3744"/>
              </a:lnSpc>
              <a:buFont typeface="Arial"/>
              <a:buChar char="•"/>
            </a:pPr>
            <a:r>
              <a:rPr lang="en-US" sz="2400">
                <a:solidFill>
                  <a:srgbClr val="0E2424"/>
                </a:solidFill>
                <a:latin typeface="Montserrat"/>
              </a:rPr>
              <a:t>A thorough appraisal of the campaign </a:t>
            </a:r>
          </a:p>
          <a:p>
            <a:pPr marL="518199" lvl="1" indent="-259100" defTabSz="609630">
              <a:lnSpc>
                <a:spcPts val="3744"/>
              </a:lnSpc>
              <a:buFont typeface="Arial"/>
              <a:buChar char="•"/>
            </a:pPr>
            <a:r>
              <a:rPr lang="en-US" sz="2400">
                <a:solidFill>
                  <a:srgbClr val="0E2424"/>
                </a:solidFill>
                <a:latin typeface="Montserrat"/>
              </a:rPr>
              <a:t>Outlines research supporting our cause</a:t>
            </a:r>
          </a:p>
          <a:p>
            <a:pPr defTabSz="609630">
              <a:lnSpc>
                <a:spcPts val="3429"/>
              </a:lnSpc>
            </a:pPr>
            <a:r>
              <a:rPr lang="en-US" sz="2467">
                <a:solidFill>
                  <a:srgbClr val="0E2424"/>
                </a:solidFill>
                <a:latin typeface="Montserrat"/>
              </a:rPr>
              <a:t> </a:t>
            </a:r>
          </a:p>
          <a:p>
            <a:pPr defTabSz="609630">
              <a:lnSpc>
                <a:spcPts val="3429"/>
              </a:lnSpc>
            </a:pPr>
            <a:endParaRPr lang="en-US" sz="2467">
              <a:solidFill>
                <a:srgbClr val="0E2424"/>
              </a:solidFill>
              <a:latin typeface="Montserrat"/>
            </a:endParaRPr>
          </a:p>
        </p:txBody>
      </p:sp>
      <p:grpSp>
        <p:nvGrpSpPr>
          <p:cNvPr id="3" name="Group 3"/>
          <p:cNvGrpSpPr/>
          <p:nvPr/>
        </p:nvGrpSpPr>
        <p:grpSpPr>
          <a:xfrm>
            <a:off x="0" y="6172200"/>
            <a:ext cx="12192000" cy="685800"/>
            <a:chOff x="0" y="0"/>
            <a:chExt cx="4253089" cy="239236"/>
          </a:xfrm>
        </p:grpSpPr>
        <p:sp>
          <p:nvSpPr>
            <p:cNvPr id="4" name="Freeform 4">
              <a:hlinkClick r:id="rId2" tooltip="https://www.hfea.gov.uk/"/>
            </p:cNvPr>
            <p:cNvSpPr/>
            <p:nvPr/>
          </p:nvSpPr>
          <p:spPr>
            <a:xfrm>
              <a:off x="0" y="0"/>
              <a:ext cx="4253089" cy="239236"/>
            </a:xfrm>
            <a:custGeom>
              <a:avLst/>
              <a:gdLst/>
              <a:ahLst/>
              <a:cxnLst/>
              <a:rect l="l" t="t" r="r" b="b"/>
              <a:pathLst>
                <a:path w="4253089" h="239236">
                  <a:moveTo>
                    <a:pt x="0" y="0"/>
                  </a:moveTo>
                  <a:lnTo>
                    <a:pt x="4253089" y="0"/>
                  </a:lnTo>
                  <a:lnTo>
                    <a:pt x="4253089" y="239236"/>
                  </a:lnTo>
                  <a:lnTo>
                    <a:pt x="0" y="239236"/>
                  </a:lnTo>
                  <a:close/>
                </a:path>
              </a:pathLst>
            </a:custGeom>
            <a:solidFill>
              <a:srgbClr val="F6E8A3"/>
            </a:solidFill>
          </p:spPr>
        </p:sp>
      </p:grpSp>
      <p:grpSp>
        <p:nvGrpSpPr>
          <p:cNvPr id="5" name="Group 5"/>
          <p:cNvGrpSpPr/>
          <p:nvPr/>
        </p:nvGrpSpPr>
        <p:grpSpPr>
          <a:xfrm>
            <a:off x="8013935" y="0"/>
            <a:ext cx="4178065" cy="6172200"/>
            <a:chOff x="0" y="0"/>
            <a:chExt cx="8356130" cy="12344400"/>
          </a:xfrm>
        </p:grpSpPr>
        <p:pic>
          <p:nvPicPr>
            <p:cNvPr id="6" name="Picture 6"/>
            <p:cNvPicPr>
              <a:picLocks noChangeAspect="1"/>
            </p:cNvPicPr>
            <p:nvPr/>
          </p:nvPicPr>
          <p:blipFill>
            <a:blip r:embed="rId3"/>
            <a:srcRect l="4872" r="4872"/>
            <a:stretch>
              <a:fillRect/>
            </a:stretch>
          </p:blipFill>
          <p:spPr>
            <a:xfrm>
              <a:off x="0" y="0"/>
              <a:ext cx="8356130" cy="12344400"/>
            </a:xfrm>
            <a:prstGeom prst="rect">
              <a:avLst/>
            </a:prstGeom>
          </p:spPr>
        </p:pic>
      </p:grpSp>
      <p:sp>
        <p:nvSpPr>
          <p:cNvPr id="7" name="TextBox 7"/>
          <p:cNvSpPr txBox="1"/>
          <p:nvPr/>
        </p:nvSpPr>
        <p:spPr>
          <a:xfrm>
            <a:off x="685800" y="6419312"/>
            <a:ext cx="10033905" cy="230832"/>
          </a:xfrm>
          <a:prstGeom prst="rect">
            <a:avLst/>
          </a:prstGeom>
        </p:spPr>
        <p:txBody>
          <a:bodyPr lIns="0" tIns="0" rIns="0" bIns="0" rtlCol="0" anchor="t">
            <a:spAutoFit/>
          </a:bodyPr>
          <a:lstStyle/>
          <a:p>
            <a:pPr defTabSz="609630">
              <a:lnSpc>
                <a:spcPts val="1792"/>
              </a:lnSpc>
            </a:pPr>
            <a:r>
              <a:rPr lang="en-US" sz="1792">
                <a:solidFill>
                  <a:srgbClr val="0E2424"/>
                </a:solidFill>
                <a:latin typeface="Montserrat Bold"/>
              </a:rPr>
              <a:t>Find us on facebook, search under groups 'Donor Sibling Connections UK'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32601" y="-134229"/>
            <a:ext cx="3253211" cy="6992229"/>
            <a:chOff x="0" y="0"/>
            <a:chExt cx="698235" cy="1500739"/>
          </a:xfrm>
        </p:grpSpPr>
        <p:sp>
          <p:nvSpPr>
            <p:cNvPr id="3" name="Freeform 3"/>
            <p:cNvSpPr/>
            <p:nvPr/>
          </p:nvSpPr>
          <p:spPr>
            <a:xfrm>
              <a:off x="0" y="0"/>
              <a:ext cx="698235" cy="1500739"/>
            </a:xfrm>
            <a:custGeom>
              <a:avLst/>
              <a:gdLst/>
              <a:ahLst/>
              <a:cxnLst/>
              <a:rect l="l" t="t" r="r" b="b"/>
              <a:pathLst>
                <a:path w="698235" h="1500739">
                  <a:moveTo>
                    <a:pt x="0" y="0"/>
                  </a:moveTo>
                  <a:lnTo>
                    <a:pt x="698235" y="0"/>
                  </a:lnTo>
                  <a:lnTo>
                    <a:pt x="698235" y="1500739"/>
                  </a:lnTo>
                  <a:lnTo>
                    <a:pt x="0" y="1500739"/>
                  </a:lnTo>
                  <a:close/>
                </a:path>
              </a:pathLst>
            </a:custGeom>
            <a:solidFill>
              <a:srgbClr val="F6E8A3"/>
            </a:solidFill>
          </p:spPr>
        </p:sp>
      </p:grpSp>
      <p:grpSp>
        <p:nvGrpSpPr>
          <p:cNvPr id="4" name="Group 4"/>
          <p:cNvGrpSpPr/>
          <p:nvPr/>
        </p:nvGrpSpPr>
        <p:grpSpPr>
          <a:xfrm>
            <a:off x="7230288" y="705025"/>
            <a:ext cx="4747199" cy="5447951"/>
            <a:chOff x="0" y="0"/>
            <a:chExt cx="9494398" cy="10895901"/>
          </a:xfrm>
        </p:grpSpPr>
        <p:pic>
          <p:nvPicPr>
            <p:cNvPr id="5" name="Picture 5"/>
            <p:cNvPicPr>
              <a:picLocks noChangeAspect="1"/>
            </p:cNvPicPr>
            <p:nvPr/>
          </p:nvPicPr>
          <p:blipFill>
            <a:blip r:embed="rId2"/>
            <a:srcRect t="4095" b="4095"/>
            <a:stretch>
              <a:fillRect/>
            </a:stretch>
          </p:blipFill>
          <p:spPr>
            <a:xfrm>
              <a:off x="0" y="0"/>
              <a:ext cx="9494398" cy="10895901"/>
            </a:xfrm>
            <a:prstGeom prst="rect">
              <a:avLst/>
            </a:prstGeom>
          </p:spPr>
        </p:pic>
      </p:grpSp>
      <p:sp>
        <p:nvSpPr>
          <p:cNvPr id="6" name="TextBox 6"/>
          <p:cNvSpPr txBox="1"/>
          <p:nvPr/>
        </p:nvSpPr>
        <p:spPr>
          <a:xfrm>
            <a:off x="488142" y="369808"/>
            <a:ext cx="5251645" cy="474489"/>
          </a:xfrm>
          <a:prstGeom prst="rect">
            <a:avLst/>
          </a:prstGeom>
        </p:spPr>
        <p:txBody>
          <a:bodyPr lIns="0" tIns="0" rIns="0" bIns="0" rtlCol="0" anchor="t">
            <a:spAutoFit/>
          </a:bodyPr>
          <a:lstStyle/>
          <a:p>
            <a:pPr defTabSz="609630">
              <a:lnSpc>
                <a:spcPts val="3704"/>
              </a:lnSpc>
            </a:pPr>
            <a:r>
              <a:rPr lang="en-US" sz="3704">
                <a:solidFill>
                  <a:srgbClr val="0E2424"/>
                </a:solidFill>
                <a:latin typeface="Montserrat Classic"/>
              </a:rPr>
              <a:t>Actions to date... </a:t>
            </a:r>
          </a:p>
        </p:txBody>
      </p:sp>
      <p:sp>
        <p:nvSpPr>
          <p:cNvPr id="7" name="TextBox 7"/>
          <p:cNvSpPr txBox="1"/>
          <p:nvPr/>
        </p:nvSpPr>
        <p:spPr>
          <a:xfrm>
            <a:off x="488142" y="725929"/>
            <a:ext cx="6342357" cy="6187528"/>
          </a:xfrm>
          <a:prstGeom prst="rect">
            <a:avLst/>
          </a:prstGeom>
        </p:spPr>
        <p:txBody>
          <a:bodyPr lIns="0" tIns="0" rIns="0" bIns="0" rtlCol="0" anchor="t">
            <a:spAutoFit/>
          </a:bodyPr>
          <a:lstStyle/>
          <a:p>
            <a:pPr defTabSz="609630">
              <a:lnSpc>
                <a:spcPts val="2146"/>
              </a:lnSpc>
            </a:pPr>
            <a:endParaRPr sz="1200">
              <a:solidFill>
                <a:prstClr val="black"/>
              </a:solidFill>
              <a:latin typeface="Calibri"/>
            </a:endParaRPr>
          </a:p>
          <a:p>
            <a:pPr marL="331063" lvl="1" indent="-165532" defTabSz="609630">
              <a:lnSpc>
                <a:spcPts val="2729"/>
              </a:lnSpc>
              <a:buFont typeface="Arial"/>
              <a:buChar char="•"/>
            </a:pPr>
            <a:r>
              <a:rPr lang="en-US" sz="1533" spc="76">
                <a:solidFill>
                  <a:srgbClr val="0E2424"/>
                </a:solidFill>
                <a:latin typeface="Montserrat Bold"/>
              </a:rPr>
              <a:t>Established a founding group of members</a:t>
            </a:r>
          </a:p>
          <a:p>
            <a:pPr marL="331063" lvl="1" indent="-165532" defTabSz="609630">
              <a:lnSpc>
                <a:spcPts val="2729"/>
              </a:lnSpc>
              <a:buFont typeface="Arial"/>
              <a:buChar char="•"/>
            </a:pPr>
            <a:r>
              <a:rPr lang="en-US" sz="1533" spc="76">
                <a:solidFill>
                  <a:srgbClr val="0E2424"/>
                </a:solidFill>
                <a:latin typeface="Montserrat Bold"/>
              </a:rPr>
              <a:t>A Facebook group</a:t>
            </a:r>
            <a:r>
              <a:rPr lang="en-US" sz="1533" spc="76">
                <a:solidFill>
                  <a:srgbClr val="0E2424"/>
                </a:solidFill>
                <a:latin typeface="Montserrat"/>
              </a:rPr>
              <a:t> to coordinate and facilitate communication </a:t>
            </a:r>
          </a:p>
          <a:p>
            <a:pPr marL="331063" lvl="1" indent="-165532" defTabSz="609630">
              <a:lnSpc>
                <a:spcPts val="2729"/>
              </a:lnSpc>
              <a:buFont typeface="Arial"/>
              <a:buChar char="•"/>
            </a:pPr>
            <a:r>
              <a:rPr lang="en-US" sz="1533" spc="76">
                <a:solidFill>
                  <a:srgbClr val="0E2424"/>
                </a:solidFill>
                <a:latin typeface="Montserrat Bold"/>
              </a:rPr>
              <a:t>Group submission to HFEA</a:t>
            </a:r>
            <a:r>
              <a:rPr lang="en-US" sz="1533" spc="76">
                <a:solidFill>
                  <a:srgbClr val="0E2424"/>
                </a:solidFill>
                <a:latin typeface="Montserrat"/>
              </a:rPr>
              <a:t> as part of their wider public consultation</a:t>
            </a:r>
          </a:p>
          <a:p>
            <a:pPr marL="331063" lvl="1" indent="-165532" defTabSz="609630">
              <a:lnSpc>
                <a:spcPts val="2729"/>
              </a:lnSpc>
              <a:buFont typeface="Arial"/>
              <a:buChar char="•"/>
            </a:pPr>
            <a:r>
              <a:rPr lang="en-US" sz="1533" spc="76">
                <a:solidFill>
                  <a:srgbClr val="0E2424"/>
                </a:solidFill>
                <a:latin typeface="Montserrat Bold"/>
              </a:rPr>
              <a:t>Ongoing discussions with stakeholders</a:t>
            </a:r>
            <a:r>
              <a:rPr lang="en-US" sz="1533" spc="76">
                <a:solidFill>
                  <a:srgbClr val="0E2424"/>
                </a:solidFill>
                <a:latin typeface="Montserrat"/>
              </a:rPr>
              <a:t> including but not limited to -  </a:t>
            </a:r>
          </a:p>
          <a:p>
            <a:pPr marL="331063" lvl="1" indent="-165532" defTabSz="609630">
              <a:lnSpc>
                <a:spcPts val="2729"/>
              </a:lnSpc>
              <a:buFont typeface="Arial"/>
              <a:buChar char="•"/>
            </a:pPr>
            <a:r>
              <a:rPr lang="en-US" sz="1533" spc="76">
                <a:solidFill>
                  <a:srgbClr val="0E2424"/>
                </a:solidFill>
                <a:latin typeface="Montserrat"/>
              </a:rPr>
              <a:t>The </a:t>
            </a:r>
            <a:r>
              <a:rPr lang="en-US" sz="1533" spc="76">
                <a:solidFill>
                  <a:srgbClr val="0E2424"/>
                </a:solidFill>
                <a:latin typeface="Montserrat Bold"/>
              </a:rPr>
              <a:t>ConnecteDNA</a:t>
            </a:r>
            <a:r>
              <a:rPr lang="en-US" sz="1533" spc="76">
                <a:solidFill>
                  <a:srgbClr val="0E2424"/>
                </a:solidFill>
                <a:latin typeface="Montserrat"/>
              </a:rPr>
              <a:t> </a:t>
            </a:r>
            <a:r>
              <a:rPr lang="en-US" sz="1533" spc="76">
                <a:solidFill>
                  <a:srgbClr val="0E2424"/>
                </a:solidFill>
                <a:latin typeface="Montserrat Bold"/>
              </a:rPr>
              <a:t>Project</a:t>
            </a:r>
            <a:r>
              <a:rPr lang="en-US" sz="1533" spc="76">
                <a:solidFill>
                  <a:srgbClr val="0E2424"/>
                </a:solidFill>
                <a:latin typeface="Montserrat"/>
              </a:rPr>
              <a:t> (namely, Dr Leah Gilman)  </a:t>
            </a:r>
          </a:p>
          <a:p>
            <a:pPr marL="331063" lvl="1" indent="-165532" defTabSz="609630">
              <a:lnSpc>
                <a:spcPts val="2729"/>
              </a:lnSpc>
              <a:buFont typeface="Arial"/>
              <a:buChar char="•"/>
            </a:pPr>
            <a:r>
              <a:rPr lang="en-US" sz="1533" spc="76">
                <a:solidFill>
                  <a:srgbClr val="0E2424"/>
                </a:solidFill>
                <a:latin typeface="Montserrat Bold"/>
              </a:rPr>
              <a:t>The</a:t>
            </a:r>
            <a:r>
              <a:rPr lang="en-US" sz="1533" spc="76">
                <a:solidFill>
                  <a:srgbClr val="0E2424"/>
                </a:solidFill>
                <a:latin typeface="Montserrat"/>
              </a:rPr>
              <a:t> </a:t>
            </a:r>
            <a:r>
              <a:rPr lang="en-US" sz="1533" spc="76">
                <a:solidFill>
                  <a:srgbClr val="0E2424"/>
                </a:solidFill>
                <a:latin typeface="Montserrat Bold"/>
              </a:rPr>
              <a:t>Donor Conception Network</a:t>
            </a:r>
          </a:p>
          <a:p>
            <a:pPr marL="331063" lvl="1" indent="-165532" defTabSz="609630">
              <a:lnSpc>
                <a:spcPts val="2729"/>
              </a:lnSpc>
              <a:buFont typeface="Arial"/>
              <a:buChar char="•"/>
            </a:pPr>
            <a:r>
              <a:rPr lang="en-US" sz="1533" spc="76">
                <a:solidFill>
                  <a:srgbClr val="0E2424"/>
                </a:solidFill>
                <a:latin typeface="Montserrat Bold"/>
              </a:rPr>
              <a:t>Paths to Parenthub</a:t>
            </a:r>
            <a:r>
              <a:rPr lang="en-US" sz="1533" spc="76">
                <a:solidFill>
                  <a:srgbClr val="0E2424"/>
                </a:solidFill>
                <a:latin typeface="Montserrat"/>
              </a:rPr>
              <a:t> (founder Becky Kearns)</a:t>
            </a:r>
          </a:p>
          <a:p>
            <a:pPr marL="331063" lvl="1" indent="-165532" defTabSz="609630">
              <a:lnSpc>
                <a:spcPts val="2729"/>
              </a:lnSpc>
              <a:buFont typeface="Arial"/>
              <a:buChar char="•"/>
            </a:pPr>
            <a:r>
              <a:rPr lang="en-US" sz="1533" spc="76">
                <a:solidFill>
                  <a:srgbClr val="0E2424"/>
                </a:solidFill>
                <a:latin typeface="Montserrat Bold"/>
              </a:rPr>
              <a:t>LGBT Mummies </a:t>
            </a:r>
          </a:p>
          <a:p>
            <a:pPr marL="331063" lvl="1" indent="-165532" defTabSz="609630">
              <a:lnSpc>
                <a:spcPts val="2729"/>
              </a:lnSpc>
              <a:buFont typeface="Arial"/>
              <a:buChar char="•"/>
            </a:pPr>
            <a:r>
              <a:rPr lang="en-US" sz="1533" spc="76">
                <a:solidFill>
                  <a:srgbClr val="0E2424"/>
                </a:solidFill>
                <a:latin typeface="Montserrat Bold"/>
              </a:rPr>
              <a:t>The Stork and I</a:t>
            </a:r>
            <a:r>
              <a:rPr lang="en-US" sz="1533" spc="76">
                <a:solidFill>
                  <a:srgbClr val="0E2424"/>
                </a:solidFill>
                <a:latin typeface="Montserrat"/>
              </a:rPr>
              <a:t> (founder Mel Johnson)</a:t>
            </a:r>
          </a:p>
          <a:p>
            <a:pPr marL="331063" lvl="1" indent="-165532" defTabSz="609630">
              <a:lnSpc>
                <a:spcPts val="2729"/>
              </a:lnSpc>
              <a:buFont typeface="Arial"/>
              <a:buChar char="•"/>
            </a:pPr>
            <a:r>
              <a:rPr lang="en-US" sz="1533" spc="76">
                <a:solidFill>
                  <a:srgbClr val="0E2424"/>
                </a:solidFill>
                <a:latin typeface="Montserrat"/>
              </a:rPr>
              <a:t>Laura Bridgens (Current Co-Chair of the </a:t>
            </a:r>
            <a:r>
              <a:rPr lang="en-US" sz="1533" spc="76">
                <a:solidFill>
                  <a:srgbClr val="0E2424"/>
                </a:solidFill>
                <a:latin typeface="Montserrat Bold"/>
              </a:rPr>
              <a:t>UK Donor Conceived Register</a:t>
            </a:r>
            <a:r>
              <a:rPr lang="en-US" sz="1533" spc="76">
                <a:solidFill>
                  <a:srgbClr val="0E2424"/>
                </a:solidFill>
                <a:latin typeface="Montserrat"/>
              </a:rPr>
              <a:t>) </a:t>
            </a:r>
          </a:p>
          <a:p>
            <a:pPr marL="331063" lvl="1" indent="-165532" defTabSz="609630">
              <a:lnSpc>
                <a:spcPts val="2729"/>
              </a:lnSpc>
              <a:buFont typeface="Arial"/>
              <a:buChar char="•"/>
            </a:pPr>
            <a:r>
              <a:rPr lang="en-US" sz="1533" spc="76">
                <a:solidFill>
                  <a:srgbClr val="0E2424"/>
                </a:solidFill>
                <a:latin typeface="Montserrat"/>
              </a:rPr>
              <a:t>Members of </a:t>
            </a:r>
            <a:r>
              <a:rPr lang="en-US" sz="1533" spc="76">
                <a:solidFill>
                  <a:srgbClr val="0E2424"/>
                </a:solidFill>
                <a:latin typeface="Montserrat Bold"/>
              </a:rPr>
              <a:t>The British Infertility Counselling Association (BICA)</a:t>
            </a:r>
            <a:r>
              <a:rPr lang="en-US" sz="1533" spc="76">
                <a:solidFill>
                  <a:srgbClr val="0E2424"/>
                </a:solidFill>
                <a:latin typeface="Montserrat"/>
              </a:rPr>
              <a:t>.  </a:t>
            </a:r>
          </a:p>
          <a:p>
            <a:pPr defTabSz="609630">
              <a:lnSpc>
                <a:spcPts val="1036"/>
              </a:lnSpc>
            </a:pPr>
            <a:endParaRPr lang="en-US" sz="1533" spc="76">
              <a:solidFill>
                <a:srgbClr val="0E2424"/>
              </a:solidFill>
              <a:latin typeface="Montserrat"/>
            </a:endParaRPr>
          </a:p>
          <a:p>
            <a:pPr defTabSz="609630">
              <a:lnSpc>
                <a:spcPts val="2121"/>
              </a:lnSpc>
            </a:pPr>
            <a:r>
              <a:rPr lang="en-US" sz="1515" spc="75">
                <a:solidFill>
                  <a:srgbClr val="0E2424"/>
                </a:solidFill>
                <a:latin typeface="Montserrat"/>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32601" y="-134229"/>
            <a:ext cx="3253211" cy="6992229"/>
            <a:chOff x="0" y="0"/>
            <a:chExt cx="698235" cy="1500739"/>
          </a:xfrm>
        </p:grpSpPr>
        <p:sp>
          <p:nvSpPr>
            <p:cNvPr id="3" name="Freeform 3"/>
            <p:cNvSpPr/>
            <p:nvPr/>
          </p:nvSpPr>
          <p:spPr>
            <a:xfrm>
              <a:off x="0" y="0"/>
              <a:ext cx="698235" cy="1500739"/>
            </a:xfrm>
            <a:custGeom>
              <a:avLst/>
              <a:gdLst/>
              <a:ahLst/>
              <a:cxnLst/>
              <a:rect l="l" t="t" r="r" b="b"/>
              <a:pathLst>
                <a:path w="698235" h="1500739">
                  <a:moveTo>
                    <a:pt x="0" y="0"/>
                  </a:moveTo>
                  <a:lnTo>
                    <a:pt x="698235" y="0"/>
                  </a:lnTo>
                  <a:lnTo>
                    <a:pt x="698235" y="1500739"/>
                  </a:lnTo>
                  <a:lnTo>
                    <a:pt x="0" y="1500739"/>
                  </a:lnTo>
                  <a:close/>
                </a:path>
              </a:pathLst>
            </a:custGeom>
            <a:solidFill>
              <a:srgbClr val="F6E8A3"/>
            </a:solidFill>
          </p:spPr>
        </p:sp>
      </p:grpSp>
      <p:grpSp>
        <p:nvGrpSpPr>
          <p:cNvPr id="4" name="Group 4"/>
          <p:cNvGrpSpPr/>
          <p:nvPr/>
        </p:nvGrpSpPr>
        <p:grpSpPr>
          <a:xfrm>
            <a:off x="7832148" y="4835818"/>
            <a:ext cx="4048395" cy="1336382"/>
            <a:chOff x="0" y="0"/>
            <a:chExt cx="8096790" cy="2672764"/>
          </a:xfrm>
        </p:grpSpPr>
        <p:pic>
          <p:nvPicPr>
            <p:cNvPr id="5" name="Picture 5"/>
            <p:cNvPicPr>
              <a:picLocks noChangeAspect="1"/>
            </p:cNvPicPr>
            <p:nvPr/>
          </p:nvPicPr>
          <p:blipFill>
            <a:blip r:embed="rId2"/>
            <a:srcRect l="5071" t="18663" b="18663"/>
            <a:stretch>
              <a:fillRect/>
            </a:stretch>
          </p:blipFill>
          <p:spPr>
            <a:xfrm>
              <a:off x="0" y="0"/>
              <a:ext cx="8096790" cy="2672764"/>
            </a:xfrm>
            <a:prstGeom prst="rect">
              <a:avLst/>
            </a:prstGeom>
          </p:spPr>
        </p:pic>
      </p:grpSp>
      <p:sp>
        <p:nvSpPr>
          <p:cNvPr id="6" name="Freeform 6"/>
          <p:cNvSpPr/>
          <p:nvPr/>
        </p:nvSpPr>
        <p:spPr>
          <a:xfrm>
            <a:off x="8802052" y="588293"/>
            <a:ext cx="5113129" cy="4247526"/>
          </a:xfrm>
          <a:custGeom>
            <a:avLst/>
            <a:gdLst/>
            <a:ahLst/>
            <a:cxnLst/>
            <a:rect l="l" t="t" r="r" b="b"/>
            <a:pathLst>
              <a:path w="7669694" h="6371289">
                <a:moveTo>
                  <a:pt x="0" y="0"/>
                </a:moveTo>
                <a:lnTo>
                  <a:pt x="7669694" y="0"/>
                </a:lnTo>
                <a:lnTo>
                  <a:pt x="7669694" y="6371288"/>
                </a:lnTo>
                <a:lnTo>
                  <a:pt x="0" y="6371288"/>
                </a:lnTo>
                <a:lnTo>
                  <a:pt x="0" y="0"/>
                </a:lnTo>
                <a:close/>
              </a:path>
            </a:pathLst>
          </a:custGeom>
          <a:blipFill>
            <a:blip r:embed="rId3"/>
            <a:stretch>
              <a:fillRect l="-24606"/>
            </a:stretch>
          </a:blipFill>
        </p:spPr>
      </p:sp>
      <p:sp>
        <p:nvSpPr>
          <p:cNvPr id="7" name="TextBox 7"/>
          <p:cNvSpPr txBox="1"/>
          <p:nvPr/>
        </p:nvSpPr>
        <p:spPr>
          <a:xfrm>
            <a:off x="488142" y="596971"/>
            <a:ext cx="5251645" cy="487313"/>
          </a:xfrm>
          <a:prstGeom prst="rect">
            <a:avLst/>
          </a:prstGeom>
        </p:spPr>
        <p:txBody>
          <a:bodyPr lIns="0" tIns="0" rIns="0" bIns="0" rtlCol="0" anchor="t">
            <a:spAutoFit/>
          </a:bodyPr>
          <a:lstStyle/>
          <a:p>
            <a:pPr defTabSz="609630">
              <a:lnSpc>
                <a:spcPts val="3770"/>
              </a:lnSpc>
            </a:pPr>
            <a:r>
              <a:rPr lang="en-US" sz="3770">
                <a:solidFill>
                  <a:srgbClr val="0E2424"/>
                </a:solidFill>
                <a:latin typeface="Montserrat Classic"/>
              </a:rPr>
              <a:t>Next Steps ... </a:t>
            </a:r>
          </a:p>
        </p:txBody>
      </p:sp>
      <p:sp>
        <p:nvSpPr>
          <p:cNvPr id="8" name="TextBox 8"/>
          <p:cNvSpPr txBox="1"/>
          <p:nvPr/>
        </p:nvSpPr>
        <p:spPr>
          <a:xfrm>
            <a:off x="358132" y="1236209"/>
            <a:ext cx="7474017" cy="5038559"/>
          </a:xfrm>
          <a:prstGeom prst="rect">
            <a:avLst/>
          </a:prstGeom>
        </p:spPr>
        <p:txBody>
          <a:bodyPr lIns="0" tIns="0" rIns="0" bIns="0" rtlCol="0" anchor="t">
            <a:spAutoFit/>
          </a:bodyPr>
          <a:lstStyle/>
          <a:p>
            <a:pPr defTabSz="609630">
              <a:lnSpc>
                <a:spcPts val="3560"/>
              </a:lnSpc>
            </a:pPr>
            <a:endParaRPr sz="1200">
              <a:solidFill>
                <a:prstClr val="black"/>
              </a:solidFill>
              <a:latin typeface="Calibri"/>
            </a:endParaRPr>
          </a:p>
          <a:p>
            <a:pPr marL="431820" lvl="1" indent="-215909" defTabSz="609630">
              <a:lnSpc>
                <a:spcPts val="3560"/>
              </a:lnSpc>
              <a:buFont typeface="Arial"/>
              <a:buChar char="•"/>
            </a:pPr>
            <a:r>
              <a:rPr lang="en-US" sz="1999" spc="99">
                <a:solidFill>
                  <a:srgbClr val="0E2424"/>
                </a:solidFill>
                <a:latin typeface="Montserrat Bold Italics"/>
              </a:rPr>
              <a:t>Establish</a:t>
            </a:r>
            <a:r>
              <a:rPr lang="en-US" sz="1999" spc="99">
                <a:solidFill>
                  <a:srgbClr val="0E2424"/>
                </a:solidFill>
                <a:latin typeface="Montserrat"/>
              </a:rPr>
              <a:t> what the HFEA's actual stance is on the existing Donor Sibling Link -  as there was no mention of it or indeed about (connecting with) donor siblings from birth in their recent public consultation survey </a:t>
            </a:r>
          </a:p>
          <a:p>
            <a:pPr marL="431820" lvl="1" indent="-215909" defTabSz="609630">
              <a:lnSpc>
                <a:spcPts val="3560"/>
              </a:lnSpc>
              <a:buFont typeface="Arial"/>
              <a:buChar char="•"/>
            </a:pPr>
            <a:r>
              <a:rPr lang="en-US" sz="1999" spc="99">
                <a:solidFill>
                  <a:srgbClr val="0E2424"/>
                </a:solidFill>
                <a:latin typeface="Montserrat Bold Italics"/>
              </a:rPr>
              <a:t>Invite</a:t>
            </a:r>
            <a:r>
              <a:rPr lang="en-US" sz="1999" spc="99">
                <a:solidFill>
                  <a:srgbClr val="0E2424"/>
                </a:solidFill>
                <a:latin typeface="Montserrat Bold"/>
              </a:rPr>
              <a:t> </a:t>
            </a:r>
            <a:r>
              <a:rPr lang="en-US" sz="1999" spc="99">
                <a:solidFill>
                  <a:srgbClr val="0E2424"/>
                </a:solidFill>
                <a:latin typeface="Montserrat"/>
              </a:rPr>
              <a:t>representatives from the HFEA and other stakeholders to discuss our campaign </a:t>
            </a:r>
          </a:p>
          <a:p>
            <a:pPr marL="431820" lvl="1" indent="-215909" defTabSz="609630">
              <a:lnSpc>
                <a:spcPts val="3560"/>
              </a:lnSpc>
              <a:buFont typeface="Arial"/>
              <a:buChar char="•"/>
            </a:pPr>
            <a:r>
              <a:rPr lang="en-US" sz="1999" spc="99">
                <a:solidFill>
                  <a:srgbClr val="0E2424"/>
                </a:solidFill>
                <a:latin typeface="Montserrat Bold Italics"/>
              </a:rPr>
              <a:t>Publicise</a:t>
            </a:r>
            <a:r>
              <a:rPr lang="en-US" sz="1999" spc="99">
                <a:solidFill>
                  <a:srgbClr val="0E2424"/>
                </a:solidFill>
                <a:latin typeface="Montserrat Bold"/>
              </a:rPr>
              <a:t> </a:t>
            </a:r>
            <a:r>
              <a:rPr lang="en-US" sz="1999" spc="99">
                <a:solidFill>
                  <a:srgbClr val="0E2424"/>
                </a:solidFill>
                <a:latin typeface="Montserrat"/>
              </a:rPr>
              <a:t>our campaign &amp; linked FB Group</a:t>
            </a:r>
          </a:p>
          <a:p>
            <a:pPr marL="431820" lvl="1" indent="-215909" defTabSz="609630">
              <a:lnSpc>
                <a:spcPts val="4300"/>
              </a:lnSpc>
              <a:buFont typeface="Arial"/>
              <a:buChar char="•"/>
            </a:pPr>
            <a:r>
              <a:rPr lang="en-US" sz="1999" spc="99">
                <a:solidFill>
                  <a:srgbClr val="0E2424"/>
                </a:solidFill>
                <a:latin typeface="Montserrat Bold Italics"/>
              </a:rPr>
              <a:t>GET YOUR</a:t>
            </a:r>
            <a:r>
              <a:rPr lang="en-US" sz="1999" spc="99">
                <a:solidFill>
                  <a:srgbClr val="0E2424"/>
                </a:solidFill>
                <a:latin typeface="Montserrat Bold"/>
              </a:rPr>
              <a:t> </a:t>
            </a:r>
            <a:r>
              <a:rPr lang="en-US" sz="1999" spc="99">
                <a:solidFill>
                  <a:srgbClr val="0E2424"/>
                </a:solidFill>
                <a:latin typeface="Montserrat Bold Italics"/>
              </a:rPr>
              <a:t>INPUT!</a:t>
            </a:r>
          </a:p>
          <a:p>
            <a:pPr defTabSz="609630">
              <a:lnSpc>
                <a:spcPts val="2775"/>
              </a:lnSpc>
            </a:pPr>
            <a:r>
              <a:rPr lang="en-US" sz="1982" spc="99">
                <a:solidFill>
                  <a:srgbClr val="0E2424"/>
                </a:solidFill>
                <a:latin typeface="Montserrat"/>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253089" cy="239236"/>
          </a:xfrm>
        </p:grpSpPr>
        <p:sp>
          <p:nvSpPr>
            <p:cNvPr id="3" name="Freeform 3"/>
            <p:cNvSpPr/>
            <p:nvPr/>
          </p:nvSpPr>
          <p:spPr>
            <a:xfrm>
              <a:off x="0" y="0"/>
              <a:ext cx="4253089" cy="239236"/>
            </a:xfrm>
            <a:custGeom>
              <a:avLst/>
              <a:gdLst/>
              <a:ahLst/>
              <a:cxnLst/>
              <a:rect l="l" t="t" r="r" b="b"/>
              <a:pathLst>
                <a:path w="4253089" h="239236">
                  <a:moveTo>
                    <a:pt x="0" y="0"/>
                  </a:moveTo>
                  <a:lnTo>
                    <a:pt x="4253089" y="0"/>
                  </a:lnTo>
                  <a:lnTo>
                    <a:pt x="4253089" y="239236"/>
                  </a:lnTo>
                  <a:lnTo>
                    <a:pt x="0" y="239236"/>
                  </a:lnTo>
                  <a:close/>
                </a:path>
              </a:pathLst>
            </a:custGeom>
            <a:solidFill>
              <a:srgbClr val="F6E8A3"/>
            </a:solidFill>
          </p:spPr>
        </p:sp>
      </p:grpSp>
      <p:sp>
        <p:nvSpPr>
          <p:cNvPr id="4" name="Freeform 4"/>
          <p:cNvSpPr/>
          <p:nvPr/>
        </p:nvSpPr>
        <p:spPr>
          <a:xfrm>
            <a:off x="8533897" y="0"/>
            <a:ext cx="3658103" cy="6172200"/>
          </a:xfrm>
          <a:custGeom>
            <a:avLst/>
            <a:gdLst/>
            <a:ahLst/>
            <a:cxnLst/>
            <a:rect l="l" t="t" r="r" b="b"/>
            <a:pathLst>
              <a:path w="5487155" h="9258300">
                <a:moveTo>
                  <a:pt x="0" y="0"/>
                </a:moveTo>
                <a:lnTo>
                  <a:pt x="5487155" y="0"/>
                </a:lnTo>
                <a:lnTo>
                  <a:pt x="5487155" y="9258300"/>
                </a:lnTo>
                <a:lnTo>
                  <a:pt x="0" y="9258300"/>
                </a:lnTo>
                <a:lnTo>
                  <a:pt x="0" y="0"/>
                </a:lnTo>
                <a:close/>
              </a:path>
            </a:pathLst>
          </a:custGeom>
          <a:blipFill>
            <a:blip r:embed="rId2"/>
            <a:stretch>
              <a:fillRect l="-44733" r="-108356"/>
            </a:stretch>
          </a:blipFill>
        </p:spPr>
      </p:sp>
      <p:sp>
        <p:nvSpPr>
          <p:cNvPr id="5" name="TextBox 5"/>
          <p:cNvSpPr txBox="1"/>
          <p:nvPr/>
        </p:nvSpPr>
        <p:spPr>
          <a:xfrm>
            <a:off x="438437" y="6419312"/>
            <a:ext cx="10602700" cy="230832"/>
          </a:xfrm>
          <a:prstGeom prst="rect">
            <a:avLst/>
          </a:prstGeom>
        </p:spPr>
        <p:txBody>
          <a:bodyPr lIns="0" tIns="0" rIns="0" bIns="0" rtlCol="0" anchor="t">
            <a:spAutoFit/>
          </a:bodyPr>
          <a:lstStyle/>
          <a:p>
            <a:pPr defTabSz="609630">
              <a:lnSpc>
                <a:spcPts val="1792"/>
              </a:lnSpc>
            </a:pPr>
            <a:r>
              <a:rPr lang="en-US" sz="1792">
                <a:solidFill>
                  <a:srgbClr val="0E2424"/>
                </a:solidFill>
                <a:latin typeface="Montserrat Bold"/>
              </a:rPr>
              <a:t>Find us on facebook, search under groups 'Donor Sibling Connections UK'</a:t>
            </a:r>
          </a:p>
        </p:txBody>
      </p:sp>
      <p:sp>
        <p:nvSpPr>
          <p:cNvPr id="6" name="TextBox 6"/>
          <p:cNvSpPr txBox="1"/>
          <p:nvPr/>
        </p:nvSpPr>
        <p:spPr>
          <a:xfrm>
            <a:off x="488142" y="749300"/>
            <a:ext cx="5819037" cy="846386"/>
          </a:xfrm>
          <a:prstGeom prst="rect">
            <a:avLst/>
          </a:prstGeom>
        </p:spPr>
        <p:txBody>
          <a:bodyPr lIns="0" tIns="0" rIns="0" bIns="0" rtlCol="0" anchor="t">
            <a:spAutoFit/>
          </a:bodyPr>
          <a:lstStyle/>
          <a:p>
            <a:pPr defTabSz="609630">
              <a:lnSpc>
                <a:spcPts val="3333"/>
              </a:lnSpc>
            </a:pPr>
            <a:r>
              <a:rPr lang="en-US" sz="3333">
                <a:solidFill>
                  <a:srgbClr val="0E2424"/>
                </a:solidFill>
                <a:latin typeface="Montserrat Classic"/>
              </a:rPr>
              <a:t>Thank You For Listening... </a:t>
            </a:r>
          </a:p>
          <a:p>
            <a:pPr defTabSz="609630">
              <a:lnSpc>
                <a:spcPts val="3333"/>
              </a:lnSpc>
            </a:pPr>
            <a:r>
              <a:rPr lang="en-US" sz="3333">
                <a:solidFill>
                  <a:srgbClr val="0E2424"/>
                </a:solidFill>
                <a:latin typeface="Montserrat Classic"/>
              </a:rPr>
              <a:t>Now for Q&amp;A Time!</a:t>
            </a:r>
          </a:p>
        </p:txBody>
      </p:sp>
      <p:sp>
        <p:nvSpPr>
          <p:cNvPr id="7" name="TextBox 7"/>
          <p:cNvSpPr txBox="1"/>
          <p:nvPr/>
        </p:nvSpPr>
        <p:spPr>
          <a:xfrm>
            <a:off x="488142" y="1723954"/>
            <a:ext cx="7750793" cy="4265783"/>
          </a:xfrm>
          <a:prstGeom prst="rect">
            <a:avLst/>
          </a:prstGeom>
        </p:spPr>
        <p:txBody>
          <a:bodyPr lIns="0" tIns="0" rIns="0" bIns="0" rtlCol="0" anchor="t">
            <a:spAutoFit/>
          </a:bodyPr>
          <a:lstStyle/>
          <a:p>
            <a:pPr defTabSz="609630">
              <a:lnSpc>
                <a:spcPts val="3678"/>
              </a:lnSpc>
            </a:pPr>
            <a:endParaRPr sz="1200">
              <a:solidFill>
                <a:prstClr val="black"/>
              </a:solidFill>
              <a:latin typeface="Calibri"/>
            </a:endParaRPr>
          </a:p>
          <a:p>
            <a:pPr defTabSz="609630">
              <a:lnSpc>
                <a:spcPts val="3678"/>
              </a:lnSpc>
            </a:pPr>
            <a:r>
              <a:rPr lang="en-US" sz="2066" spc="103">
                <a:solidFill>
                  <a:srgbClr val="0E2424"/>
                </a:solidFill>
                <a:latin typeface="Montserrat"/>
              </a:rPr>
              <a:t>Contacts:  </a:t>
            </a:r>
            <a:r>
              <a:rPr lang="en-US" sz="2066" spc="103">
                <a:solidFill>
                  <a:srgbClr val="0E2424"/>
                </a:solidFill>
                <a:latin typeface="Montserrat Bold"/>
              </a:rPr>
              <a:t>hayley@allthingsdonorconception.com </a:t>
            </a:r>
          </a:p>
          <a:p>
            <a:pPr defTabSz="609630">
              <a:lnSpc>
                <a:spcPts val="3678"/>
              </a:lnSpc>
            </a:pPr>
            <a:r>
              <a:rPr lang="en-US" sz="2066" spc="103">
                <a:solidFill>
                  <a:srgbClr val="0E2424"/>
                </a:solidFill>
                <a:latin typeface="Montserrat Bold"/>
              </a:rPr>
              <a:t>                  g.halden@bbk.ac.uk</a:t>
            </a:r>
          </a:p>
          <a:p>
            <a:pPr defTabSz="609630">
              <a:lnSpc>
                <a:spcPts val="3916"/>
              </a:lnSpc>
            </a:pPr>
            <a:endParaRPr lang="en-US" sz="2066" spc="103">
              <a:solidFill>
                <a:srgbClr val="0E2424"/>
              </a:solidFill>
              <a:latin typeface="Montserrat Bold"/>
            </a:endParaRPr>
          </a:p>
          <a:p>
            <a:pPr defTabSz="609630">
              <a:lnSpc>
                <a:spcPts val="3916"/>
              </a:lnSpc>
            </a:pPr>
            <a:r>
              <a:rPr lang="en-US" sz="2199" spc="109">
                <a:solidFill>
                  <a:srgbClr val="0E2424"/>
                </a:solidFill>
                <a:latin typeface="Montserrat"/>
              </a:rPr>
              <a:t>Don't forget to check out the document </a:t>
            </a:r>
          </a:p>
          <a:p>
            <a:pPr defTabSz="609630">
              <a:lnSpc>
                <a:spcPts val="3916"/>
              </a:lnSpc>
            </a:pPr>
            <a:r>
              <a:rPr lang="en-US" sz="2199" spc="109">
                <a:solidFill>
                  <a:srgbClr val="0E2424"/>
                </a:solidFill>
                <a:latin typeface="Montserrat Bold Italics"/>
              </a:rPr>
              <a:t>'Our Say: Contact With Donor Siblings' </a:t>
            </a:r>
          </a:p>
          <a:p>
            <a:pPr defTabSz="609630">
              <a:lnSpc>
                <a:spcPts val="3085"/>
              </a:lnSpc>
            </a:pPr>
            <a:r>
              <a:rPr lang="en-US" sz="1733" spc="86">
                <a:solidFill>
                  <a:srgbClr val="0E2424"/>
                </a:solidFill>
                <a:latin typeface="Montserrat Italics"/>
              </a:rPr>
              <a:t>(link will be made available) </a:t>
            </a:r>
          </a:p>
          <a:p>
            <a:pPr defTabSz="609630">
              <a:lnSpc>
                <a:spcPts val="3916"/>
              </a:lnSpc>
            </a:pPr>
            <a:endParaRPr lang="en-US" sz="1733" spc="86">
              <a:solidFill>
                <a:srgbClr val="0E2424"/>
              </a:solidFill>
              <a:latin typeface="Montserrat Italics"/>
            </a:endParaRPr>
          </a:p>
          <a:p>
            <a:pPr defTabSz="609630">
              <a:lnSpc>
                <a:spcPts val="3884"/>
              </a:lnSpc>
            </a:pPr>
            <a:r>
              <a:rPr lang="en-US" sz="2182" spc="109">
                <a:solidFill>
                  <a:srgbClr val="0E2424"/>
                </a:solidFill>
                <a:latin typeface="Montserrat"/>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1C9B08F-724E-6B32-FACF-275EDCF1433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PRESENTATION TITLE</a:t>
            </a:r>
          </a:p>
        </p:txBody>
      </p:sp>
      <p:sp>
        <p:nvSpPr>
          <p:cNvPr id="4" name="Slide Number Placeholder 3">
            <a:extLst>
              <a:ext uri="{FF2B5EF4-FFF2-40B4-BE49-F238E27FC236}">
                <a16:creationId xmlns:a16="http://schemas.microsoft.com/office/drawing/2014/main" id="{2AF21841-E771-2987-93E6-C43FE39E56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F66505-CBE9-4DDE-B6B8-8F5BDC18C943}" type="slidenum">
              <a:rPr kumimoji="0" lang="en-US" sz="1600" b="0" i="0" u="none" strike="noStrike" kern="1200" cap="none" spc="0" normalizeH="0" baseline="0" noProof="0" smtClean="0">
                <a:ln>
                  <a:noFill/>
                </a:ln>
                <a:solidFill>
                  <a:prstClr val="black">
                    <a:lumMod val="85000"/>
                    <a:lumOff val="15000"/>
                  </a:prstClr>
                </a:solidFill>
                <a:effectLst/>
                <a:uLnTx/>
                <a:uFillTx/>
                <a:latin typeface="Bemb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prstClr val="black">
                  <a:lumMod val="85000"/>
                  <a:lumOff val="15000"/>
                </a:prstClr>
              </a:solidFill>
              <a:effectLst/>
              <a:uLnTx/>
              <a:uFillTx/>
              <a:latin typeface="Bembo"/>
              <a:ea typeface="+mn-ea"/>
              <a:cs typeface="+mn-cs"/>
            </a:endParaRPr>
          </a:p>
        </p:txBody>
      </p:sp>
      <p:sp>
        <p:nvSpPr>
          <p:cNvPr id="6" name="Date Placeholder 5">
            <a:extLst>
              <a:ext uri="{FF2B5EF4-FFF2-40B4-BE49-F238E27FC236}">
                <a16:creationId xmlns:a16="http://schemas.microsoft.com/office/drawing/2014/main" id="{F85E23EB-5DC5-13CD-6210-85A762B77D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black">
                    <a:lumMod val="85000"/>
                    <a:lumOff val="15000"/>
                  </a:prstClr>
                </a:solidFill>
                <a:effectLst/>
                <a:uLnTx/>
                <a:uFillTx/>
                <a:latin typeface="Bembo"/>
                <a:ea typeface="+mn-ea"/>
                <a:cs typeface="+mn-cs"/>
              </a:rPr>
              <a:t>20XX</a:t>
            </a:r>
          </a:p>
        </p:txBody>
      </p:sp>
      <p:pic>
        <p:nvPicPr>
          <p:cNvPr id="8" name="Picture 7">
            <a:extLst>
              <a:ext uri="{FF2B5EF4-FFF2-40B4-BE49-F238E27FC236}">
                <a16:creationId xmlns:a16="http://schemas.microsoft.com/office/drawing/2014/main" id="{CB5AD3C3-B3AB-8A2A-0355-F0868ADB1EDF}"/>
              </a:ext>
            </a:extLst>
          </p:cNvPr>
          <p:cNvPicPr>
            <a:picLocks noChangeAspect="1"/>
          </p:cNvPicPr>
          <p:nvPr/>
        </p:nvPicPr>
        <p:blipFill>
          <a:blip r:embed="rId3"/>
          <a:stretch>
            <a:fillRect/>
          </a:stretch>
        </p:blipFill>
        <p:spPr>
          <a:xfrm>
            <a:off x="179148" y="492706"/>
            <a:ext cx="4191000" cy="5867400"/>
          </a:xfrm>
          <a:prstGeom prst="rect">
            <a:avLst/>
          </a:prstGeom>
        </p:spPr>
      </p:pic>
      <p:pic>
        <p:nvPicPr>
          <p:cNvPr id="2" name="Picture 2">
            <a:hlinkClick r:id="rId4"/>
            <a:extLst>
              <a:ext uri="{FF2B5EF4-FFF2-40B4-BE49-F238E27FC236}">
                <a16:creationId xmlns:a16="http://schemas.microsoft.com/office/drawing/2014/main" id="{30644EA8-69BA-40CD-5FF9-2DB73391F5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600" y="5562600"/>
            <a:ext cx="1295400" cy="12954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58931255-EAED-37BB-F3D7-AFE6DE37091B}"/>
              </a:ext>
            </a:extLst>
          </p:cNvPr>
          <p:cNvSpPr txBox="1">
            <a:spLocks/>
          </p:cNvSpPr>
          <p:nvPr/>
        </p:nvSpPr>
        <p:spPr>
          <a:xfrm>
            <a:off x="4462998" y="492706"/>
            <a:ext cx="7098430" cy="5749650"/>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just" fontAlgn="base">
              <a:buFont typeface="Arial" panose="020B0604020202020204" pitchFamily="34" charset="0"/>
              <a:buNone/>
            </a:pPr>
            <a:r>
              <a:rPr lang="en-US" sz="3200" dirty="0">
                <a:solidFill>
                  <a:srgbClr val="000000"/>
                </a:solidFill>
              </a:rPr>
              <a:t>This project seeks to produce a booklet on solo motherhood by choice to be shared with fertility clinics throughout the United Kingdom. The objective of this booklet is to highlight to industry professionals the lived experiences of solo mothers at the stages of family planning, choosing donor gametes, embarking on the conception journey, pregnancy, and birth. </a:t>
            </a:r>
          </a:p>
          <a:p>
            <a:pPr marL="0" indent="0" algn="just" fontAlgn="base">
              <a:buFont typeface="Arial" panose="020B0604020202020204" pitchFamily="34" charset="0"/>
              <a:buNone/>
            </a:pPr>
            <a:br>
              <a:rPr lang="en-US" dirty="0"/>
            </a:br>
            <a:endParaRPr lang="en-GB" dirty="0"/>
          </a:p>
        </p:txBody>
      </p:sp>
    </p:spTree>
    <p:extLst>
      <p:ext uri="{BB962C8B-B14F-4D97-AF65-F5344CB8AC3E}">
        <p14:creationId xmlns:p14="http://schemas.microsoft.com/office/powerpoint/2010/main" val="631233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0C70-3EB1-4FB4-B034-16318C001DB9}"/>
              </a:ext>
            </a:extLst>
          </p:cNvPr>
          <p:cNvSpPr>
            <a:spLocks noGrp="1"/>
          </p:cNvSpPr>
          <p:nvPr>
            <p:ph type="title"/>
          </p:nvPr>
        </p:nvSpPr>
        <p:spPr>
          <a:xfrm>
            <a:off x="2127504" y="2386744"/>
            <a:ext cx="3364992" cy="1645920"/>
          </a:xfrm>
        </p:spPr>
        <p:txBody>
          <a:bodyPr vert="horz" lIns="274320" tIns="182880" rIns="274320" bIns="182880" rtlCol="0" anchor="ctr" anchorCtr="1">
            <a:normAutofit fontScale="90000"/>
          </a:bodyPr>
          <a:lstStyle/>
          <a:p>
            <a:r>
              <a:rPr lang="en-US" sz="2800" dirty="0"/>
              <a:t>Do clinics understand their patients?</a:t>
            </a:r>
          </a:p>
        </p:txBody>
      </p:sp>
      <p:sp>
        <p:nvSpPr>
          <p:cNvPr id="12" name="Rectangle 11">
            <a:extLst>
              <a:ext uri="{FF2B5EF4-FFF2-40B4-BE49-F238E27FC236}">
                <a16:creationId xmlns:a16="http://schemas.microsoft.com/office/drawing/2014/main" id="{2F0F143B-3981-4FC2-BB15-0C5867633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457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Gill Sans MT" panose="020B0502020104020203"/>
            </a:endParaRPr>
          </a:p>
        </p:txBody>
      </p:sp>
      <p:pic>
        <p:nvPicPr>
          <p:cNvPr id="5" name="Picture 4">
            <a:extLst>
              <a:ext uri="{FF2B5EF4-FFF2-40B4-BE49-F238E27FC236}">
                <a16:creationId xmlns:a16="http://schemas.microsoft.com/office/drawing/2014/main" id="{79B6BA65-6366-43C8-90D2-BCD001573556}"/>
              </a:ext>
            </a:extLst>
          </p:cNvPr>
          <p:cNvPicPr>
            <a:picLocks noChangeAspect="1"/>
          </p:cNvPicPr>
          <p:nvPr/>
        </p:nvPicPr>
        <p:blipFill rotWithShape="1">
          <a:blip r:embed="rId3"/>
          <a:srcRect b="12453"/>
          <a:stretch/>
        </p:blipFill>
        <p:spPr>
          <a:xfrm>
            <a:off x="6573772" y="274433"/>
            <a:ext cx="3614168" cy="1676970"/>
          </a:xfrm>
          <a:prstGeom prst="rect">
            <a:avLst/>
          </a:prstGeom>
        </p:spPr>
      </p:pic>
      <p:pic>
        <p:nvPicPr>
          <p:cNvPr id="7" name="Picture 6">
            <a:extLst>
              <a:ext uri="{FF2B5EF4-FFF2-40B4-BE49-F238E27FC236}">
                <a16:creationId xmlns:a16="http://schemas.microsoft.com/office/drawing/2014/main" id="{774E71F5-D56F-3562-AA53-5BF2A8646E06}"/>
              </a:ext>
            </a:extLst>
          </p:cNvPr>
          <p:cNvPicPr>
            <a:picLocks noChangeAspect="1"/>
          </p:cNvPicPr>
          <p:nvPr/>
        </p:nvPicPr>
        <p:blipFill>
          <a:blip r:embed="rId4"/>
          <a:stretch>
            <a:fillRect/>
          </a:stretch>
        </p:blipFill>
        <p:spPr>
          <a:xfrm>
            <a:off x="6573772" y="2411460"/>
            <a:ext cx="3614168" cy="1725765"/>
          </a:xfrm>
          <a:prstGeom prst="rect">
            <a:avLst/>
          </a:prstGeom>
        </p:spPr>
      </p:pic>
      <p:pic>
        <p:nvPicPr>
          <p:cNvPr id="9" name="Picture 8">
            <a:extLst>
              <a:ext uri="{FF2B5EF4-FFF2-40B4-BE49-F238E27FC236}">
                <a16:creationId xmlns:a16="http://schemas.microsoft.com/office/drawing/2014/main" id="{B86A3AD6-E3F2-05CE-0598-7275141B9B81}"/>
              </a:ext>
            </a:extLst>
          </p:cNvPr>
          <p:cNvPicPr>
            <a:picLocks noChangeAspect="1"/>
          </p:cNvPicPr>
          <p:nvPr/>
        </p:nvPicPr>
        <p:blipFill>
          <a:blip r:embed="rId5"/>
          <a:stretch>
            <a:fillRect/>
          </a:stretch>
        </p:blipFill>
        <p:spPr>
          <a:xfrm>
            <a:off x="6573774" y="4528787"/>
            <a:ext cx="3614167" cy="1937249"/>
          </a:xfrm>
          <a:prstGeom prst="rect">
            <a:avLst/>
          </a:prstGeom>
        </p:spPr>
      </p:pic>
      <p:sp>
        <p:nvSpPr>
          <p:cNvPr id="6" name="Text Placeholder 5">
            <a:extLst>
              <a:ext uri="{FF2B5EF4-FFF2-40B4-BE49-F238E27FC236}">
                <a16:creationId xmlns:a16="http://schemas.microsoft.com/office/drawing/2014/main" id="{CEB2692B-64CA-34EE-34D9-E1029897D640}"/>
              </a:ext>
            </a:extLst>
          </p:cNvPr>
          <p:cNvSpPr>
            <a:spLocks noGrp="1"/>
          </p:cNvSpPr>
          <p:nvPr>
            <p:ph type="body" sz="half" idx="2"/>
          </p:nvPr>
        </p:nvSpPr>
        <p:spPr/>
        <p:txBody>
          <a:bodyPr/>
          <a:lstStyle/>
          <a:p>
            <a:endParaRPr lang="en-GB" dirty="0"/>
          </a:p>
        </p:txBody>
      </p:sp>
    </p:spTree>
    <p:extLst>
      <p:ext uri="{BB962C8B-B14F-4D97-AF65-F5344CB8AC3E}">
        <p14:creationId xmlns:p14="http://schemas.microsoft.com/office/powerpoint/2010/main" val="1694461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57E7D-694E-0A1E-7D3A-B4BCD3AC3B5E}"/>
              </a:ext>
            </a:extLst>
          </p:cNvPr>
          <p:cNvPicPr>
            <a:picLocks noChangeAspect="1"/>
          </p:cNvPicPr>
          <p:nvPr/>
        </p:nvPicPr>
        <p:blipFill>
          <a:blip r:embed="rId3"/>
          <a:stretch>
            <a:fillRect/>
          </a:stretch>
        </p:blipFill>
        <p:spPr>
          <a:xfrm>
            <a:off x="886365" y="533025"/>
            <a:ext cx="10419270" cy="5345381"/>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BCB4DB5A-511F-039C-5DFD-F890ED84D49F}"/>
                  </a:ext>
                </a:extLst>
              </p14:cNvPr>
              <p14:cNvContentPartPr/>
              <p14:nvPr/>
            </p14:nvContentPartPr>
            <p14:xfrm>
              <a:off x="1657479" y="1201482"/>
              <a:ext cx="2184480" cy="87120"/>
            </p14:xfrm>
          </p:contentPart>
        </mc:Choice>
        <mc:Fallback>
          <p:pic>
            <p:nvPicPr>
              <p:cNvPr id="5" name="Ink 4">
                <a:extLst>
                  <a:ext uri="{FF2B5EF4-FFF2-40B4-BE49-F238E27FC236}">
                    <a16:creationId xmlns:a16="http://schemas.microsoft.com/office/drawing/2014/main" id="{BCB4DB5A-511F-039C-5DFD-F890ED84D49F}"/>
                  </a:ext>
                </a:extLst>
              </p:cNvPr>
              <p:cNvPicPr/>
              <p:nvPr/>
            </p:nvPicPr>
            <p:blipFill>
              <a:blip r:embed="rId5"/>
              <a:stretch>
                <a:fillRect/>
              </a:stretch>
            </p:blipFill>
            <p:spPr>
              <a:xfrm>
                <a:off x="1603479" y="1093482"/>
                <a:ext cx="229212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1A18FA27-C0D2-EAC2-A83D-70ABA36572D2}"/>
                  </a:ext>
                </a:extLst>
              </p14:cNvPr>
              <p14:cNvContentPartPr/>
              <p14:nvPr/>
            </p14:nvContentPartPr>
            <p14:xfrm>
              <a:off x="1657479" y="1930482"/>
              <a:ext cx="5939280" cy="73080"/>
            </p14:xfrm>
          </p:contentPart>
        </mc:Choice>
        <mc:Fallback>
          <p:pic>
            <p:nvPicPr>
              <p:cNvPr id="6" name="Ink 5">
                <a:extLst>
                  <a:ext uri="{FF2B5EF4-FFF2-40B4-BE49-F238E27FC236}">
                    <a16:creationId xmlns:a16="http://schemas.microsoft.com/office/drawing/2014/main" id="{1A18FA27-C0D2-EAC2-A83D-70ABA36572D2}"/>
                  </a:ext>
                </a:extLst>
              </p:cNvPr>
              <p:cNvPicPr/>
              <p:nvPr/>
            </p:nvPicPr>
            <p:blipFill>
              <a:blip r:embed="rId7"/>
              <a:stretch>
                <a:fillRect/>
              </a:stretch>
            </p:blipFill>
            <p:spPr>
              <a:xfrm>
                <a:off x="1603479" y="1822482"/>
                <a:ext cx="6046920" cy="288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1B5C436C-0A59-AEC6-AA0B-0FEC6FB542A5}"/>
                  </a:ext>
                </a:extLst>
              </p14:cNvPr>
              <p14:cNvContentPartPr/>
              <p14:nvPr/>
            </p14:nvContentPartPr>
            <p14:xfrm>
              <a:off x="1636239" y="2125602"/>
              <a:ext cx="5619600" cy="63360"/>
            </p14:xfrm>
          </p:contentPart>
        </mc:Choice>
        <mc:Fallback>
          <p:pic>
            <p:nvPicPr>
              <p:cNvPr id="7" name="Ink 6">
                <a:extLst>
                  <a:ext uri="{FF2B5EF4-FFF2-40B4-BE49-F238E27FC236}">
                    <a16:creationId xmlns:a16="http://schemas.microsoft.com/office/drawing/2014/main" id="{1B5C436C-0A59-AEC6-AA0B-0FEC6FB542A5}"/>
                  </a:ext>
                </a:extLst>
              </p:cNvPr>
              <p:cNvPicPr/>
              <p:nvPr/>
            </p:nvPicPr>
            <p:blipFill>
              <a:blip r:embed="rId9"/>
              <a:stretch>
                <a:fillRect/>
              </a:stretch>
            </p:blipFill>
            <p:spPr>
              <a:xfrm>
                <a:off x="1582239" y="2017602"/>
                <a:ext cx="5727240" cy="279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0DC2B5F1-8782-BE20-E7E3-4521F172B3E9}"/>
                  </a:ext>
                </a:extLst>
              </p14:cNvPr>
              <p14:cNvContentPartPr/>
              <p14:nvPr/>
            </p14:nvContentPartPr>
            <p14:xfrm>
              <a:off x="1688079" y="1591722"/>
              <a:ext cx="1714680" cy="42120"/>
            </p14:xfrm>
          </p:contentPart>
        </mc:Choice>
        <mc:Fallback>
          <p:pic>
            <p:nvPicPr>
              <p:cNvPr id="11" name="Ink 10">
                <a:extLst>
                  <a:ext uri="{FF2B5EF4-FFF2-40B4-BE49-F238E27FC236}">
                    <a16:creationId xmlns:a16="http://schemas.microsoft.com/office/drawing/2014/main" id="{0DC2B5F1-8782-BE20-E7E3-4521F172B3E9}"/>
                  </a:ext>
                </a:extLst>
              </p:cNvPr>
              <p:cNvPicPr/>
              <p:nvPr/>
            </p:nvPicPr>
            <p:blipFill>
              <a:blip r:embed="rId11"/>
              <a:stretch>
                <a:fillRect/>
              </a:stretch>
            </p:blipFill>
            <p:spPr>
              <a:xfrm>
                <a:off x="1634079" y="1483722"/>
                <a:ext cx="1822320"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2AE86003-9DDB-7EFD-884A-31C75A0E5C53}"/>
                  </a:ext>
                </a:extLst>
              </p14:cNvPr>
              <p14:cNvContentPartPr/>
              <p14:nvPr/>
            </p14:nvContentPartPr>
            <p14:xfrm>
              <a:off x="4821879" y="4139802"/>
              <a:ext cx="1109160" cy="82440"/>
            </p14:xfrm>
          </p:contentPart>
        </mc:Choice>
        <mc:Fallback>
          <p:pic>
            <p:nvPicPr>
              <p:cNvPr id="12" name="Ink 11">
                <a:extLst>
                  <a:ext uri="{FF2B5EF4-FFF2-40B4-BE49-F238E27FC236}">
                    <a16:creationId xmlns:a16="http://schemas.microsoft.com/office/drawing/2014/main" id="{2AE86003-9DDB-7EFD-884A-31C75A0E5C53}"/>
                  </a:ext>
                </a:extLst>
              </p:cNvPr>
              <p:cNvPicPr/>
              <p:nvPr/>
            </p:nvPicPr>
            <p:blipFill>
              <a:blip r:embed="rId13"/>
              <a:stretch>
                <a:fillRect/>
              </a:stretch>
            </p:blipFill>
            <p:spPr>
              <a:xfrm>
                <a:off x="4767879" y="4031802"/>
                <a:ext cx="1216800"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E19DB0C3-5F50-DBF6-E0AE-64983033E91F}"/>
                  </a:ext>
                </a:extLst>
              </p14:cNvPr>
              <p14:cNvContentPartPr/>
              <p14:nvPr/>
            </p14:nvContentPartPr>
            <p14:xfrm>
              <a:off x="5848959" y="4088682"/>
              <a:ext cx="924120" cy="42120"/>
            </p14:xfrm>
          </p:contentPart>
        </mc:Choice>
        <mc:Fallback>
          <p:pic>
            <p:nvPicPr>
              <p:cNvPr id="13" name="Ink 12">
                <a:extLst>
                  <a:ext uri="{FF2B5EF4-FFF2-40B4-BE49-F238E27FC236}">
                    <a16:creationId xmlns:a16="http://schemas.microsoft.com/office/drawing/2014/main" id="{E19DB0C3-5F50-DBF6-E0AE-64983033E91F}"/>
                  </a:ext>
                </a:extLst>
              </p:cNvPr>
              <p:cNvPicPr/>
              <p:nvPr/>
            </p:nvPicPr>
            <p:blipFill>
              <a:blip r:embed="rId15"/>
              <a:stretch>
                <a:fillRect/>
              </a:stretch>
            </p:blipFill>
            <p:spPr>
              <a:xfrm>
                <a:off x="5794980" y="3980682"/>
                <a:ext cx="1031718" cy="2577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9197AB74-B811-8772-8934-A89346613EFE}"/>
                  </a:ext>
                </a:extLst>
              </p14:cNvPr>
              <p14:cNvContentPartPr/>
              <p14:nvPr/>
            </p14:nvContentPartPr>
            <p14:xfrm>
              <a:off x="1667199" y="4427442"/>
              <a:ext cx="1078200" cy="62640"/>
            </p14:xfrm>
          </p:contentPart>
        </mc:Choice>
        <mc:Fallback>
          <p:pic>
            <p:nvPicPr>
              <p:cNvPr id="14" name="Ink 13">
                <a:extLst>
                  <a:ext uri="{FF2B5EF4-FFF2-40B4-BE49-F238E27FC236}">
                    <a16:creationId xmlns:a16="http://schemas.microsoft.com/office/drawing/2014/main" id="{9197AB74-B811-8772-8934-A89346613EFE}"/>
                  </a:ext>
                </a:extLst>
              </p:cNvPr>
              <p:cNvPicPr/>
              <p:nvPr/>
            </p:nvPicPr>
            <p:blipFill>
              <a:blip r:embed="rId17"/>
              <a:stretch>
                <a:fillRect/>
              </a:stretch>
            </p:blipFill>
            <p:spPr>
              <a:xfrm>
                <a:off x="1613181" y="4319442"/>
                <a:ext cx="1185876" cy="278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8A3BBD67-C31A-DBDC-F2DC-817A82EB51B2}"/>
                  </a:ext>
                </a:extLst>
              </p14:cNvPr>
              <p14:cNvContentPartPr/>
              <p14:nvPr/>
            </p14:nvContentPartPr>
            <p14:xfrm>
              <a:off x="1657479" y="5455242"/>
              <a:ext cx="1331640" cy="40680"/>
            </p14:xfrm>
          </p:contentPart>
        </mc:Choice>
        <mc:Fallback>
          <p:pic>
            <p:nvPicPr>
              <p:cNvPr id="15" name="Ink 14">
                <a:extLst>
                  <a:ext uri="{FF2B5EF4-FFF2-40B4-BE49-F238E27FC236}">
                    <a16:creationId xmlns:a16="http://schemas.microsoft.com/office/drawing/2014/main" id="{8A3BBD67-C31A-DBDC-F2DC-817A82EB51B2}"/>
                  </a:ext>
                </a:extLst>
              </p:cNvPr>
              <p:cNvPicPr/>
              <p:nvPr/>
            </p:nvPicPr>
            <p:blipFill>
              <a:blip r:embed="rId19"/>
              <a:stretch>
                <a:fillRect/>
              </a:stretch>
            </p:blipFill>
            <p:spPr>
              <a:xfrm>
                <a:off x="1603479" y="5347242"/>
                <a:ext cx="1439280" cy="25632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88EF7548-B98A-41D1-B1B0-C55C7994316E}"/>
                  </a:ext>
                </a:extLst>
              </p14:cNvPr>
              <p14:cNvContentPartPr/>
              <p14:nvPr/>
            </p14:nvContentPartPr>
            <p14:xfrm>
              <a:off x="-1603161" y="3009762"/>
              <a:ext cx="360" cy="360"/>
            </p14:xfrm>
          </p:contentPart>
        </mc:Choice>
        <mc:Fallback>
          <p:pic>
            <p:nvPicPr>
              <p:cNvPr id="16" name="Ink 15">
                <a:extLst>
                  <a:ext uri="{FF2B5EF4-FFF2-40B4-BE49-F238E27FC236}">
                    <a16:creationId xmlns:a16="http://schemas.microsoft.com/office/drawing/2014/main" id="{88EF7548-B98A-41D1-B1B0-C55C7994316E}"/>
                  </a:ext>
                </a:extLst>
              </p:cNvPr>
              <p:cNvPicPr/>
              <p:nvPr/>
            </p:nvPicPr>
            <p:blipFill>
              <a:blip r:embed="rId21"/>
              <a:stretch>
                <a:fillRect/>
              </a:stretch>
            </p:blipFill>
            <p:spPr>
              <a:xfrm>
                <a:off x="-1657161" y="2901762"/>
                <a:ext cx="108000" cy="216000"/>
              </a:xfrm>
              <a:prstGeom prst="rect">
                <a:avLst/>
              </a:prstGeom>
            </p:spPr>
          </p:pic>
        </mc:Fallback>
      </mc:AlternateContent>
      <p:sp>
        <p:nvSpPr>
          <p:cNvPr id="8" name="Rectangle 7">
            <a:extLst>
              <a:ext uri="{FF2B5EF4-FFF2-40B4-BE49-F238E27FC236}">
                <a16:creationId xmlns:a16="http://schemas.microsoft.com/office/drawing/2014/main" id="{6116E36B-43DB-CFA3-E7C3-6F2513D0FABD}"/>
              </a:ext>
            </a:extLst>
          </p:cNvPr>
          <p:cNvSpPr/>
          <p:nvPr/>
        </p:nvSpPr>
        <p:spPr>
          <a:xfrm>
            <a:off x="886365" y="3838353"/>
            <a:ext cx="1686714" cy="2503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333E401C-088F-2ACA-AEFF-3A2814EB58AA}"/>
              </a:ext>
            </a:extLst>
          </p:cNvPr>
          <p:cNvSpPr/>
          <p:nvPr/>
        </p:nvSpPr>
        <p:spPr>
          <a:xfrm>
            <a:off x="8630411" y="729265"/>
            <a:ext cx="1651273" cy="4722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2125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5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C881B426-4586-A19E-68CA-DC722B2C543B}"/>
              </a:ext>
            </a:extLst>
          </p:cNvPr>
          <p:cNvPicPr>
            <a:picLocks noGrp="1" noChangeAspect="1"/>
          </p:cNvPicPr>
          <p:nvPr>
            <p:ph idx="1"/>
          </p:nvPr>
        </p:nvPicPr>
        <p:blipFill>
          <a:blip r:embed="rId3"/>
          <a:stretch>
            <a:fillRect/>
          </a:stretch>
        </p:blipFill>
        <p:spPr>
          <a:xfrm>
            <a:off x="643467" y="716364"/>
            <a:ext cx="10905066" cy="5425271"/>
          </a:xfrm>
          <a:prstGeom prst="rect">
            <a:avLst/>
          </a:prstGeom>
        </p:spPr>
      </p:pic>
    </p:spTree>
    <p:extLst>
      <p:ext uri="{BB962C8B-B14F-4D97-AF65-F5344CB8AC3E}">
        <p14:creationId xmlns:p14="http://schemas.microsoft.com/office/powerpoint/2010/main" val="2071073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D470-0D9A-31EA-B4DC-677747F04773}"/>
              </a:ext>
            </a:extLst>
          </p:cNvPr>
          <p:cNvSpPr>
            <a:spLocks noGrp="1"/>
          </p:cNvSpPr>
          <p:nvPr>
            <p:ph type="title"/>
          </p:nvPr>
        </p:nvSpPr>
        <p:spPr/>
        <p:txBody>
          <a:bodyPr/>
          <a:lstStyle/>
          <a:p>
            <a:r>
              <a:rPr lang="en-GB" dirty="0"/>
              <a:t>Medicine as engaging communities</a:t>
            </a:r>
          </a:p>
        </p:txBody>
      </p:sp>
      <p:sp>
        <p:nvSpPr>
          <p:cNvPr id="3" name="Text Placeholder 2">
            <a:extLst>
              <a:ext uri="{FF2B5EF4-FFF2-40B4-BE49-F238E27FC236}">
                <a16:creationId xmlns:a16="http://schemas.microsoft.com/office/drawing/2014/main" id="{1C5F84B0-56C9-5743-CAD7-C8B7B7C0EC77}"/>
              </a:ext>
            </a:extLst>
          </p:cNvPr>
          <p:cNvSpPr>
            <a:spLocks noGrp="1"/>
          </p:cNvSpPr>
          <p:nvPr>
            <p:ph type="body" idx="1"/>
          </p:nvPr>
        </p:nvSpPr>
        <p:spPr/>
        <p:txBody>
          <a:bodyPr>
            <a:normAutofit lnSpcReduction="10000"/>
          </a:bodyPr>
          <a:lstStyle/>
          <a:p>
            <a:pPr marL="342900" indent="-342900">
              <a:buFont typeface="Arial" panose="020B0604020202020204" pitchFamily="34" charset="0"/>
              <a:buChar char="•"/>
            </a:pPr>
            <a:r>
              <a:rPr lang="en-GB" dirty="0"/>
              <a:t>How can medical practitioners engage not just with individuals but with a community?</a:t>
            </a:r>
          </a:p>
          <a:p>
            <a:pPr marL="342900" indent="-342900">
              <a:buFont typeface="Arial" panose="020B0604020202020204" pitchFamily="34" charset="0"/>
              <a:buChar char="•"/>
            </a:pPr>
            <a:r>
              <a:rPr lang="en-GB" dirty="0"/>
              <a:t>Rethinking the consultation process and destabilising the hierarchy </a:t>
            </a:r>
          </a:p>
        </p:txBody>
      </p:sp>
    </p:spTree>
    <p:extLst>
      <p:ext uri="{BB962C8B-B14F-4D97-AF65-F5344CB8AC3E}">
        <p14:creationId xmlns:p14="http://schemas.microsoft.com/office/powerpoint/2010/main" val="3871144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6059-C3D4-D596-E447-ECA2F7F7F5BA}"/>
              </a:ext>
            </a:extLst>
          </p:cNvPr>
          <p:cNvSpPr>
            <a:spLocks noGrp="1"/>
          </p:cNvSpPr>
          <p:nvPr>
            <p:ph type="title"/>
          </p:nvPr>
        </p:nvSpPr>
        <p:spPr/>
        <p:txBody>
          <a:bodyPr/>
          <a:lstStyle/>
          <a:p>
            <a:r>
              <a:rPr lang="en-GB" dirty="0"/>
              <a:t>THE WORKING GROUP</a:t>
            </a:r>
          </a:p>
        </p:txBody>
      </p:sp>
      <p:sp>
        <p:nvSpPr>
          <p:cNvPr id="3" name="Content Placeholder 2">
            <a:extLst>
              <a:ext uri="{FF2B5EF4-FFF2-40B4-BE49-F238E27FC236}">
                <a16:creationId xmlns:a16="http://schemas.microsoft.com/office/drawing/2014/main" id="{2E7E988D-8CF4-236F-C05A-6894F4C366E1}"/>
              </a:ext>
            </a:extLst>
          </p:cNvPr>
          <p:cNvSpPr>
            <a:spLocks noGrp="1"/>
          </p:cNvSpPr>
          <p:nvPr>
            <p:ph idx="1"/>
          </p:nvPr>
        </p:nvSpPr>
        <p:spPr>
          <a:xfrm>
            <a:off x="1893871" y="2638045"/>
            <a:ext cx="8260421" cy="4050431"/>
          </a:xfrm>
        </p:spPr>
        <p:txBody>
          <a:bodyPr>
            <a:normAutofit fontScale="92500" lnSpcReduction="20000"/>
          </a:bodyPr>
          <a:lstStyle/>
          <a:p>
            <a:r>
              <a:rPr lang="en-US" b="1" dirty="0"/>
              <a:t>Grace Halden </a:t>
            </a:r>
          </a:p>
          <a:p>
            <a:pPr marL="0" indent="0">
              <a:buNone/>
            </a:pPr>
            <a:r>
              <a:rPr lang="en-US" dirty="0"/>
              <a:t>Senior Lecturer researching donor conception (Fellow: Royal Society of Public Health)</a:t>
            </a:r>
          </a:p>
          <a:p>
            <a:r>
              <a:rPr lang="en-US" b="1" dirty="0"/>
              <a:t>Mel Johnson</a:t>
            </a:r>
          </a:p>
          <a:p>
            <a:pPr marL="0" indent="0">
              <a:buNone/>
            </a:pPr>
            <a:r>
              <a:rPr lang="en-US" dirty="0"/>
              <a:t>Qualified life coach and founder of The Stork and I</a:t>
            </a:r>
          </a:p>
          <a:p>
            <a:r>
              <a:rPr lang="en-US" b="1" dirty="0"/>
              <a:t>Shalaka Kamerkar</a:t>
            </a:r>
          </a:p>
          <a:p>
            <a:pPr marL="0" indent="0">
              <a:buNone/>
            </a:pPr>
            <a:r>
              <a:rPr lang="en-US" dirty="0"/>
              <a:t>Senior Project Manager in Medical Communications</a:t>
            </a:r>
          </a:p>
          <a:p>
            <a:r>
              <a:rPr lang="en-US" b="1" dirty="0"/>
              <a:t>Nancy Milligan</a:t>
            </a:r>
          </a:p>
          <a:p>
            <a:pPr marL="0" indent="0">
              <a:buNone/>
            </a:pPr>
            <a:r>
              <a:rPr lang="en-US" dirty="0"/>
              <a:t>Medical writer</a:t>
            </a:r>
          </a:p>
          <a:p>
            <a:r>
              <a:rPr lang="en-US" b="1" dirty="0"/>
              <a:t>Genevieve Roberts</a:t>
            </a:r>
          </a:p>
          <a:p>
            <a:pPr marL="0" indent="0">
              <a:buNone/>
            </a:pPr>
            <a:r>
              <a:rPr lang="en-US" dirty="0"/>
              <a:t>Author of </a:t>
            </a:r>
            <a:r>
              <a:rPr lang="en-US" i="1" dirty="0"/>
              <a:t>Going Solo: My choice to become a single mother using a donor</a:t>
            </a:r>
            <a:r>
              <a:rPr lang="en-US" dirty="0"/>
              <a:t> (2019)</a:t>
            </a:r>
          </a:p>
          <a:p>
            <a:r>
              <a:rPr lang="en-US" b="1" dirty="0"/>
              <a:t>Dr Rebecca Ward</a:t>
            </a:r>
          </a:p>
          <a:p>
            <a:pPr marL="0" indent="0">
              <a:buNone/>
            </a:pPr>
            <a:r>
              <a:rPr lang="en-US" dirty="0"/>
              <a:t>Patient Services Associate &amp; MBChB graduate</a:t>
            </a:r>
          </a:p>
          <a:p>
            <a:endParaRPr lang="en-GB" dirty="0"/>
          </a:p>
        </p:txBody>
      </p:sp>
    </p:spTree>
    <p:extLst>
      <p:ext uri="{BB962C8B-B14F-4D97-AF65-F5344CB8AC3E}">
        <p14:creationId xmlns:p14="http://schemas.microsoft.com/office/powerpoint/2010/main" val="936506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5EFE-6620-9191-2A9C-C3E2D9B9D79D}"/>
              </a:ext>
            </a:extLst>
          </p:cNvPr>
          <p:cNvSpPr>
            <a:spLocks noGrp="1"/>
          </p:cNvSpPr>
          <p:nvPr>
            <p:ph type="title"/>
          </p:nvPr>
        </p:nvSpPr>
        <p:spPr/>
        <p:txBody>
          <a:bodyPr/>
          <a:lstStyle/>
          <a:p>
            <a:r>
              <a:rPr lang="en-GB" dirty="0"/>
              <a:t>3 stage approach</a:t>
            </a:r>
          </a:p>
        </p:txBody>
      </p:sp>
      <p:graphicFrame>
        <p:nvGraphicFramePr>
          <p:cNvPr id="6" name="Content Placeholder 5">
            <a:extLst>
              <a:ext uri="{FF2B5EF4-FFF2-40B4-BE49-F238E27FC236}">
                <a16:creationId xmlns:a16="http://schemas.microsoft.com/office/drawing/2014/main" id="{97A6E3C6-8E82-D30A-7CBF-93A9183F9038}"/>
              </a:ext>
            </a:extLst>
          </p:cNvPr>
          <p:cNvGraphicFramePr>
            <a:graphicFrameLocks noGrp="1"/>
          </p:cNvGraphicFramePr>
          <p:nvPr>
            <p:ph idx="1"/>
          </p:nvPr>
        </p:nvGraphicFramePr>
        <p:xfrm>
          <a:off x="3130550" y="2638426"/>
          <a:ext cx="593725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0100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Gill Sans MT" panose="020B0502020104020203"/>
            </a:endParaRPr>
          </a:p>
        </p:txBody>
      </p:sp>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49072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endParaRPr lang="en-US" dirty="0">
              <a:solidFill>
                <a:srgbClr val="FFFFFF"/>
              </a:solidFill>
              <a:latin typeface="Gill Sans MT" panose="020B0502020104020203"/>
            </a:endParaRPr>
          </a:p>
        </p:txBody>
      </p:sp>
      <p:sp>
        <p:nvSpPr>
          <p:cNvPr id="6" name="Content Placeholder 2">
            <a:extLst>
              <a:ext uri="{FF2B5EF4-FFF2-40B4-BE49-F238E27FC236}">
                <a16:creationId xmlns:a16="http://schemas.microsoft.com/office/drawing/2014/main" id="{3DB52DC8-5213-9A05-3414-AA1001078271}"/>
              </a:ext>
            </a:extLst>
          </p:cNvPr>
          <p:cNvSpPr txBox="1">
            <a:spLocks/>
          </p:cNvSpPr>
          <p:nvPr/>
        </p:nvSpPr>
        <p:spPr>
          <a:xfrm>
            <a:off x="2006601" y="2062691"/>
            <a:ext cx="2522980" cy="341562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lnSpc>
                <a:spcPct val="115000"/>
              </a:lnSpc>
              <a:buClr>
                <a:srgbClr val="9BAFB5"/>
              </a:buClr>
              <a:buNone/>
            </a:pPr>
            <a:r>
              <a:rPr lang="en-GB" sz="2400" b="1" dirty="0">
                <a:solidFill>
                  <a:srgbClr val="FFFFFF"/>
                </a:solidFill>
                <a:latin typeface="Arial" panose="020B0604020202020204" pitchFamily="34" charset="0"/>
                <a:ea typeface="Arial" panose="020B0604020202020204" pitchFamily="34" charset="0"/>
              </a:rPr>
              <a:t>Imogen Foxell</a:t>
            </a:r>
          </a:p>
          <a:p>
            <a:pPr marL="0" indent="0" algn="ctr">
              <a:lnSpc>
                <a:spcPct val="115000"/>
              </a:lnSpc>
              <a:buClr>
                <a:srgbClr val="9BAFB5"/>
              </a:buClr>
              <a:buNone/>
            </a:pPr>
            <a:r>
              <a:rPr lang="en-GB" sz="2400" dirty="0">
                <a:solidFill>
                  <a:srgbClr val="FFFFFF"/>
                </a:solidFill>
                <a:latin typeface="Arial" panose="020B0604020202020204" pitchFamily="34" charset="0"/>
                <a:ea typeface="Arial" panose="020B0604020202020204" pitchFamily="34" charset="0"/>
              </a:rPr>
              <a:t>Illustrator </a:t>
            </a:r>
          </a:p>
          <a:p>
            <a:pPr marL="0" indent="0" algn="ctr">
              <a:lnSpc>
                <a:spcPct val="115000"/>
              </a:lnSpc>
              <a:buClr>
                <a:srgbClr val="9BAFB5"/>
              </a:buClr>
              <a:buNone/>
            </a:pPr>
            <a:r>
              <a:rPr lang="en-GB" sz="2400" b="1" dirty="0">
                <a:solidFill>
                  <a:srgbClr val="FFFFFF"/>
                </a:solidFill>
                <a:latin typeface="Arial" panose="020B0604020202020204" pitchFamily="34" charset="0"/>
                <a:ea typeface="Arial" panose="020B0604020202020204" pitchFamily="34" charset="0"/>
              </a:rPr>
              <a:t>Alice Smith</a:t>
            </a:r>
          </a:p>
          <a:p>
            <a:pPr marL="0" indent="0" algn="ctr">
              <a:lnSpc>
                <a:spcPct val="115000"/>
              </a:lnSpc>
              <a:buClr>
                <a:srgbClr val="9BAFB5"/>
              </a:buClr>
              <a:buNone/>
            </a:pPr>
            <a:r>
              <a:rPr lang="en-GB" sz="2400" dirty="0">
                <a:solidFill>
                  <a:srgbClr val="FFFFFF"/>
                </a:solidFill>
                <a:latin typeface="Arial" panose="020B0604020202020204" pitchFamily="34" charset="0"/>
                <a:ea typeface="Arial" panose="020B0604020202020204" pitchFamily="34" charset="0"/>
              </a:rPr>
              <a:t>Digital Designer</a:t>
            </a:r>
          </a:p>
          <a:p>
            <a:pPr marL="0" indent="0">
              <a:lnSpc>
                <a:spcPct val="90000"/>
              </a:lnSpc>
              <a:buClr>
                <a:srgbClr val="9BAFB5"/>
              </a:buClr>
              <a:buNone/>
            </a:pPr>
            <a:endParaRPr lang="en-US" dirty="0">
              <a:solidFill>
                <a:srgbClr val="FFFFFF"/>
              </a:solidFill>
              <a:latin typeface="Gill Sans MT" panose="020B0502020104020203"/>
            </a:endParaRPr>
          </a:p>
        </p:txBody>
      </p:sp>
      <p:pic>
        <p:nvPicPr>
          <p:cNvPr id="4" name="image4.png">
            <a:extLst>
              <a:ext uri="{FF2B5EF4-FFF2-40B4-BE49-F238E27FC236}">
                <a16:creationId xmlns:a16="http://schemas.microsoft.com/office/drawing/2014/main" id="{F893940B-92EB-B3E3-0DD9-DA296FB13C01}"/>
              </a:ext>
            </a:extLst>
          </p:cNvPr>
          <p:cNvPicPr/>
          <p:nvPr/>
        </p:nvPicPr>
        <p:blipFill>
          <a:blip r:embed="rId3"/>
          <a:stretch>
            <a:fillRect/>
          </a:stretch>
        </p:blipFill>
        <p:spPr>
          <a:xfrm>
            <a:off x="5497323" y="744079"/>
            <a:ext cx="4688077" cy="5208974"/>
          </a:xfrm>
          <a:prstGeom prst="rect">
            <a:avLst/>
          </a:prstGeom>
        </p:spPr>
      </p:pic>
    </p:spTree>
    <p:extLst>
      <p:ext uri="{BB962C8B-B14F-4D97-AF65-F5344CB8AC3E}">
        <p14:creationId xmlns:p14="http://schemas.microsoft.com/office/powerpoint/2010/main" val="2270212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FE5716-5B4B-7F37-FB4B-5A1F114A0AF5}"/>
              </a:ext>
            </a:extLst>
          </p:cNvPr>
          <p:cNvSpPr>
            <a:spLocks noGrp="1"/>
          </p:cNvSpPr>
          <p:nvPr>
            <p:ph type="title"/>
          </p:nvPr>
        </p:nvSpPr>
        <p:spPr>
          <a:xfrm>
            <a:off x="643467" y="643467"/>
            <a:ext cx="3363974" cy="1728044"/>
          </a:xfrm>
          <a:noFill/>
          <a:ln>
            <a:solidFill>
              <a:schemeClr val="bg1"/>
            </a:solidFill>
          </a:ln>
        </p:spPr>
        <p:txBody>
          <a:bodyPr wrap="square">
            <a:normAutofit/>
          </a:bodyPr>
          <a:lstStyle/>
          <a:p>
            <a:r>
              <a:rPr lang="en-US" dirty="0">
                <a:solidFill>
                  <a:schemeClr val="bg1"/>
                </a:solidFill>
              </a:rPr>
              <a:t>Dissemination </a:t>
            </a:r>
            <a:endParaRPr lang="en-GB" dirty="0">
              <a:solidFill>
                <a:schemeClr val="bg1"/>
              </a:solidFill>
            </a:endParaRPr>
          </a:p>
        </p:txBody>
      </p:sp>
      <p:sp>
        <p:nvSpPr>
          <p:cNvPr id="3" name="Content Placeholder 2">
            <a:extLst>
              <a:ext uri="{FF2B5EF4-FFF2-40B4-BE49-F238E27FC236}">
                <a16:creationId xmlns:a16="http://schemas.microsoft.com/office/drawing/2014/main" id="{55A4C470-0CFD-DF8F-6588-BDD3B9145C76}"/>
              </a:ext>
            </a:extLst>
          </p:cNvPr>
          <p:cNvSpPr>
            <a:spLocks noGrp="1"/>
          </p:cNvSpPr>
          <p:nvPr>
            <p:ph idx="1"/>
          </p:nvPr>
        </p:nvSpPr>
        <p:spPr>
          <a:xfrm>
            <a:off x="643468" y="2638044"/>
            <a:ext cx="3363974" cy="3415622"/>
          </a:xfrm>
        </p:spPr>
        <p:txBody>
          <a:bodyPr>
            <a:normAutofit lnSpcReduction="10000"/>
          </a:bodyPr>
          <a:lstStyle/>
          <a:p>
            <a:r>
              <a:rPr lang="en-US" dirty="0">
                <a:solidFill>
                  <a:schemeClr val="bg1"/>
                </a:solidFill>
              </a:rPr>
              <a:t>Shared with the Donor Conception Network, Single Parents Rights UK, academic institutions with research interests in donor conception including University College London</a:t>
            </a:r>
          </a:p>
          <a:p>
            <a:r>
              <a:rPr lang="en-US" dirty="0">
                <a:solidFill>
                  <a:schemeClr val="bg1"/>
                </a:solidFill>
              </a:rPr>
              <a:t>WAVE 1: Shared with 41 clinics for ‘wave 1’ radius 25 miles from Bourn Hall </a:t>
            </a:r>
          </a:p>
          <a:p>
            <a:r>
              <a:rPr lang="en-US" dirty="0">
                <a:solidFill>
                  <a:schemeClr val="bg1"/>
                </a:solidFill>
              </a:rPr>
              <a:t>Hard copies will be posted out on the 22</a:t>
            </a:r>
            <a:r>
              <a:rPr lang="en-US" baseline="30000" dirty="0">
                <a:solidFill>
                  <a:schemeClr val="bg1"/>
                </a:solidFill>
              </a:rPr>
              <a:t>nd</a:t>
            </a:r>
            <a:r>
              <a:rPr lang="en-US" dirty="0">
                <a:solidFill>
                  <a:schemeClr val="bg1"/>
                </a:solidFill>
              </a:rPr>
              <a:t> of June</a:t>
            </a:r>
            <a:endParaRPr lang="en-GB" dirty="0">
              <a:solidFill>
                <a:schemeClr val="bg1"/>
              </a:solidFill>
            </a:endParaRPr>
          </a:p>
        </p:txBody>
      </p:sp>
      <p:pic>
        <p:nvPicPr>
          <p:cNvPr id="5" name="Picture 4">
            <a:extLst>
              <a:ext uri="{FF2B5EF4-FFF2-40B4-BE49-F238E27FC236}">
                <a16:creationId xmlns:a16="http://schemas.microsoft.com/office/drawing/2014/main" id="{68C2B60D-8B3A-CEA8-F6D0-B4EEAEF61E28}"/>
              </a:ext>
            </a:extLst>
          </p:cNvPr>
          <p:cNvPicPr>
            <a:picLocks noChangeAspect="1"/>
          </p:cNvPicPr>
          <p:nvPr/>
        </p:nvPicPr>
        <p:blipFill>
          <a:blip r:embed="rId3"/>
          <a:stretch>
            <a:fillRect/>
          </a:stretch>
        </p:blipFill>
        <p:spPr>
          <a:xfrm>
            <a:off x="5297763" y="1637419"/>
            <a:ext cx="6250769" cy="3422295"/>
          </a:xfrm>
          <a:prstGeom prst="rect">
            <a:avLst/>
          </a:prstGeom>
        </p:spPr>
      </p:pic>
    </p:spTree>
    <p:extLst>
      <p:ext uri="{BB962C8B-B14F-4D97-AF65-F5344CB8AC3E}">
        <p14:creationId xmlns:p14="http://schemas.microsoft.com/office/powerpoint/2010/main" val="67148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938D-2C3E-3B5D-4ACC-8CF124D25682}"/>
              </a:ext>
            </a:extLst>
          </p:cNvPr>
          <p:cNvSpPr>
            <a:spLocks noGrp="1"/>
          </p:cNvSpPr>
          <p:nvPr>
            <p:ph type="title"/>
          </p:nvPr>
        </p:nvSpPr>
        <p:spPr/>
        <p:txBody>
          <a:bodyPr/>
          <a:lstStyle/>
          <a:p>
            <a:r>
              <a:rPr lang="en-US" dirty="0"/>
              <a:t>What next?</a:t>
            </a:r>
            <a:endParaRPr lang="en-GB" dirty="0"/>
          </a:p>
        </p:txBody>
      </p:sp>
      <p:sp>
        <p:nvSpPr>
          <p:cNvPr id="3" name="Content Placeholder 2">
            <a:extLst>
              <a:ext uri="{FF2B5EF4-FFF2-40B4-BE49-F238E27FC236}">
                <a16:creationId xmlns:a16="http://schemas.microsoft.com/office/drawing/2014/main" id="{FFA64E4D-4152-F8A7-DED1-0D97E3A5E295}"/>
              </a:ext>
            </a:extLst>
          </p:cNvPr>
          <p:cNvSpPr>
            <a:spLocks noGrp="1"/>
          </p:cNvSpPr>
          <p:nvPr>
            <p:ph idx="1"/>
          </p:nvPr>
        </p:nvSpPr>
        <p:spPr/>
        <p:txBody>
          <a:bodyPr/>
          <a:lstStyle/>
          <a:p>
            <a:pPr marL="0" indent="0">
              <a:buNone/>
            </a:pPr>
            <a:r>
              <a:rPr lang="en-US" sz="2400" dirty="0"/>
              <a:t>A second booklet. Focus?</a:t>
            </a:r>
          </a:p>
          <a:p>
            <a:r>
              <a:rPr lang="en-US" sz="2400" dirty="0"/>
              <a:t>Similar booklet designed for treatment on the NHS (includes GP)</a:t>
            </a:r>
          </a:p>
          <a:p>
            <a:r>
              <a:rPr lang="en-US" sz="2400" dirty="0"/>
              <a:t>Booklet for maternity care in private and state care</a:t>
            </a:r>
          </a:p>
          <a:p>
            <a:r>
              <a:rPr lang="en-US" sz="2400" dirty="0"/>
              <a:t>Booklet for doulas and other birth support practitioners</a:t>
            </a:r>
          </a:p>
          <a:p>
            <a:r>
              <a:rPr lang="en-US" sz="2400" dirty="0"/>
              <a:t>Other…</a:t>
            </a:r>
          </a:p>
          <a:p>
            <a:endParaRPr lang="en-GB" dirty="0"/>
          </a:p>
        </p:txBody>
      </p:sp>
    </p:spTree>
    <p:extLst>
      <p:ext uri="{BB962C8B-B14F-4D97-AF65-F5344CB8AC3E}">
        <p14:creationId xmlns:p14="http://schemas.microsoft.com/office/powerpoint/2010/main" val="2954321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DC06C-99BB-2E3F-BB66-488BC406B304}"/>
              </a:ext>
            </a:extLst>
          </p:cNvPr>
          <p:cNvSpPr>
            <a:spLocks noGrp="1"/>
          </p:cNvSpPr>
          <p:nvPr>
            <p:ph type="title"/>
          </p:nvPr>
        </p:nvSpPr>
        <p:spPr/>
        <p:txBody>
          <a:bodyPr/>
          <a:lstStyle/>
          <a:p>
            <a:r>
              <a:rPr lang="en-US" dirty="0"/>
              <a:t>Contacts</a:t>
            </a:r>
            <a:endParaRPr lang="en-GB" dirty="0"/>
          </a:p>
        </p:txBody>
      </p:sp>
      <p:sp>
        <p:nvSpPr>
          <p:cNvPr id="3" name="Content Placeholder 2">
            <a:extLst>
              <a:ext uri="{FF2B5EF4-FFF2-40B4-BE49-F238E27FC236}">
                <a16:creationId xmlns:a16="http://schemas.microsoft.com/office/drawing/2014/main" id="{23D46EE9-7246-A17A-FD4C-4AB53D743445}"/>
              </a:ext>
            </a:extLst>
          </p:cNvPr>
          <p:cNvSpPr>
            <a:spLocks noGrp="1"/>
          </p:cNvSpPr>
          <p:nvPr>
            <p:ph idx="1"/>
          </p:nvPr>
        </p:nvSpPr>
        <p:spPr/>
        <p:txBody>
          <a:bodyPr/>
          <a:lstStyle/>
          <a:p>
            <a:pPr marL="0" indent="0">
              <a:buNone/>
            </a:pPr>
            <a:r>
              <a:rPr lang="en-US" b="1" dirty="0"/>
              <a:t>Hayley King</a:t>
            </a:r>
          </a:p>
          <a:p>
            <a:r>
              <a:rPr lang="en-US" dirty="0"/>
              <a:t>Email: </a:t>
            </a:r>
            <a:r>
              <a:rPr lang="en-US" dirty="0">
                <a:hlinkClick r:id="rId2"/>
              </a:rPr>
              <a:t>hayley@allthingsdonorconception.com</a:t>
            </a:r>
            <a:r>
              <a:rPr lang="en-US" dirty="0"/>
              <a:t> </a:t>
            </a:r>
          </a:p>
          <a:p>
            <a:r>
              <a:rPr lang="en-US" dirty="0"/>
              <a:t>Website: </a:t>
            </a:r>
            <a:r>
              <a:rPr lang="en-US" dirty="0">
                <a:hlinkClick r:id="rId3"/>
              </a:rPr>
              <a:t>www.allthingsdonorconception.com</a:t>
            </a:r>
            <a:r>
              <a:rPr lang="en-US" dirty="0"/>
              <a:t> </a:t>
            </a:r>
          </a:p>
          <a:p>
            <a:pPr marL="0" indent="0">
              <a:buNone/>
            </a:pPr>
            <a:endParaRPr lang="en-US" dirty="0"/>
          </a:p>
          <a:p>
            <a:pPr marL="0" indent="0">
              <a:buNone/>
            </a:pPr>
            <a:r>
              <a:rPr lang="en-US" b="1" dirty="0"/>
              <a:t>Grace Halden</a:t>
            </a:r>
          </a:p>
          <a:p>
            <a:r>
              <a:rPr lang="en-US" dirty="0"/>
              <a:t>Email: </a:t>
            </a:r>
            <a:r>
              <a:rPr lang="en-US" dirty="0">
                <a:hlinkClick r:id="rId4"/>
              </a:rPr>
              <a:t>g.Halden@bbk.ac.uk</a:t>
            </a:r>
            <a:endParaRPr lang="en-US" dirty="0"/>
          </a:p>
          <a:p>
            <a:r>
              <a:rPr lang="en-US" dirty="0"/>
              <a:t>Website: </a:t>
            </a:r>
            <a:r>
              <a:rPr lang="en-US" dirty="0">
                <a:hlinkClick r:id="rId5"/>
              </a:rPr>
              <a:t>www.drgracehalden.com</a:t>
            </a:r>
            <a:r>
              <a:rPr lang="en-US" dirty="0"/>
              <a:t>  </a:t>
            </a:r>
            <a:endParaRPr lang="en-GB" dirty="0"/>
          </a:p>
        </p:txBody>
      </p:sp>
    </p:spTree>
    <p:extLst>
      <p:ext uri="{BB962C8B-B14F-4D97-AF65-F5344CB8AC3E}">
        <p14:creationId xmlns:p14="http://schemas.microsoft.com/office/powerpoint/2010/main" val="3346064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59006-1CE2-B64C-5E4B-331A7C15B886}"/>
              </a:ext>
            </a:extLst>
          </p:cNvPr>
          <p:cNvSpPr>
            <a:spLocks noGrp="1"/>
          </p:cNvSpPr>
          <p:nvPr>
            <p:ph type="title"/>
          </p:nvPr>
        </p:nvSpPr>
        <p:spPr/>
        <p:txBody>
          <a:bodyPr/>
          <a:lstStyle/>
          <a:p>
            <a:r>
              <a:rPr lang="en-US" dirty="0"/>
              <a:t>Resources</a:t>
            </a:r>
            <a:endParaRPr lang="en-GB" dirty="0"/>
          </a:p>
        </p:txBody>
      </p:sp>
      <p:sp>
        <p:nvSpPr>
          <p:cNvPr id="3" name="Content Placeholder 2">
            <a:extLst>
              <a:ext uri="{FF2B5EF4-FFF2-40B4-BE49-F238E27FC236}">
                <a16:creationId xmlns:a16="http://schemas.microsoft.com/office/drawing/2014/main" id="{0C1E7AC2-4D9C-08FF-D17F-18C8D2D90773}"/>
              </a:ext>
            </a:extLst>
          </p:cNvPr>
          <p:cNvSpPr>
            <a:spLocks noGrp="1"/>
          </p:cNvSpPr>
          <p:nvPr>
            <p:ph idx="1"/>
          </p:nvPr>
        </p:nvSpPr>
        <p:spPr/>
        <p:txBody>
          <a:bodyPr/>
          <a:lstStyle/>
          <a:p>
            <a:pPr marL="0" lvl="0" indent="0">
              <a:buNone/>
            </a:pPr>
            <a:r>
              <a:rPr lang="en-US" b="0" i="0" dirty="0"/>
              <a:t>'Independent Family Planning: Choosing Solo Parenthood through Gamete or Embryo Donation. A guide for fertility healthcare professionals​’ </a:t>
            </a:r>
            <a:r>
              <a:rPr lang="en-GB" dirty="0">
                <a:hlinkClick r:id="rId2"/>
              </a:rPr>
              <a:t>here</a:t>
            </a:r>
            <a:r>
              <a:rPr lang="en-US" b="0" i="0" dirty="0"/>
              <a:t> </a:t>
            </a:r>
            <a:endParaRPr lang="en-US" dirty="0"/>
          </a:p>
          <a:p>
            <a:pPr marL="0" indent="0">
              <a:buNone/>
            </a:pPr>
            <a:r>
              <a:rPr lang="en-US" b="0" i="0" dirty="0"/>
              <a:t>'Our Say: Pre 18 Contact with Donor Siblings’ </a:t>
            </a:r>
            <a:r>
              <a:rPr lang="en-GB" dirty="0">
                <a:hlinkClick r:id="rId3"/>
              </a:rPr>
              <a:t>here</a:t>
            </a:r>
            <a:endParaRPr lang="en-US" dirty="0"/>
          </a:p>
          <a:p>
            <a:pPr marL="0" indent="0">
              <a:buNone/>
            </a:pPr>
            <a:endParaRPr lang="en-US" dirty="0"/>
          </a:p>
          <a:p>
            <a:pPr marL="0" indent="0">
              <a:buNone/>
            </a:pPr>
            <a:endParaRPr lang="en-US" dirty="0"/>
          </a:p>
          <a:p>
            <a:pPr marL="0" indent="0">
              <a:buNone/>
            </a:pPr>
            <a:endParaRPr lang="en-GB" dirty="0"/>
          </a:p>
        </p:txBody>
      </p:sp>
    </p:spTree>
    <p:extLst>
      <p:ext uri="{BB962C8B-B14F-4D97-AF65-F5344CB8AC3E}">
        <p14:creationId xmlns:p14="http://schemas.microsoft.com/office/powerpoint/2010/main" val="159677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57AF9-D51E-FCC0-5400-C2E42ECC3C21}"/>
              </a:ext>
            </a:extLst>
          </p:cNvPr>
          <p:cNvSpPr>
            <a:spLocks noGrp="1"/>
          </p:cNvSpPr>
          <p:nvPr>
            <p:ph type="title"/>
          </p:nvPr>
        </p:nvSpPr>
        <p:spPr/>
        <p:txBody>
          <a:bodyPr/>
          <a:lstStyle/>
          <a:p>
            <a:r>
              <a:rPr lang="en-US" dirty="0"/>
              <a:t>Today</a:t>
            </a:r>
            <a:endParaRPr lang="en-GB" dirty="0"/>
          </a:p>
        </p:txBody>
      </p:sp>
      <p:graphicFrame>
        <p:nvGraphicFramePr>
          <p:cNvPr id="7" name="Content Placeholder 2">
            <a:extLst>
              <a:ext uri="{FF2B5EF4-FFF2-40B4-BE49-F238E27FC236}">
                <a16:creationId xmlns:a16="http://schemas.microsoft.com/office/drawing/2014/main" id="{A55259A6-5C41-DF26-4D1B-281E3A9DCB2B}"/>
              </a:ext>
            </a:extLst>
          </p:cNvPr>
          <p:cNvGraphicFramePr>
            <a:graphicFrameLocks noGrp="1"/>
          </p:cNvGraphicFramePr>
          <p:nvPr>
            <p:ph idx="1"/>
            <p:extLst>
              <p:ext uri="{D42A27DB-BD31-4B8C-83A1-F6EECF244321}">
                <p14:modId xmlns:p14="http://schemas.microsoft.com/office/powerpoint/2010/main" val="30968397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02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1" name="Freeform: Shape 20">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EAB982-0C3D-A623-3CF5-74E95F131C34}"/>
              </a:ext>
            </a:extLst>
          </p:cNvPr>
          <p:cNvSpPr>
            <a:spLocks noGrp="1"/>
          </p:cNvSpPr>
          <p:nvPr>
            <p:ph type="title"/>
          </p:nvPr>
        </p:nvSpPr>
        <p:spPr>
          <a:xfrm>
            <a:off x="438913" y="859536"/>
            <a:ext cx="4832802" cy="1243584"/>
          </a:xfrm>
        </p:spPr>
        <p:txBody>
          <a:bodyPr>
            <a:normAutofit/>
          </a:bodyPr>
          <a:lstStyle/>
          <a:p>
            <a:r>
              <a:rPr lang="en-US" sz="3400" dirty="0"/>
              <a:t>Hayley King </a:t>
            </a:r>
            <a:endParaRPr lang="en-GB" sz="3400" dirty="0"/>
          </a:p>
        </p:txBody>
      </p:sp>
      <p:sp>
        <p:nvSpPr>
          <p:cNvPr id="25" name="Rectangle 2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F4C0D3-1615-7887-46A6-DAEAE809F6DC}"/>
              </a:ext>
            </a:extLst>
          </p:cNvPr>
          <p:cNvSpPr>
            <a:spLocks noGrp="1"/>
          </p:cNvSpPr>
          <p:nvPr>
            <p:ph idx="1"/>
          </p:nvPr>
        </p:nvSpPr>
        <p:spPr>
          <a:xfrm>
            <a:off x="438912" y="2512611"/>
            <a:ext cx="4832803" cy="3664351"/>
          </a:xfrm>
        </p:spPr>
        <p:txBody>
          <a:bodyPr>
            <a:normAutofit fontScale="92500"/>
          </a:bodyPr>
          <a:lstStyle/>
          <a:p>
            <a:r>
              <a:rPr lang="en-GB" sz="2400" dirty="0">
                <a:effectLst/>
                <a:latin typeface="Calibri" panose="020F0502020204030204" pitchFamily="34" charset="0"/>
                <a:ea typeface="Calibri" panose="020F0502020204030204" pitchFamily="34" charset="0"/>
              </a:rPr>
              <a:t>Donor conceived person and mother to donor conceived children. </a:t>
            </a:r>
          </a:p>
          <a:p>
            <a:r>
              <a:rPr lang="en-GB" sz="2400" dirty="0">
                <a:effectLst/>
                <a:latin typeface="Calibri" panose="020F0502020204030204" pitchFamily="34" charset="0"/>
                <a:ea typeface="Calibri" panose="020F0502020204030204" pitchFamily="34" charset="0"/>
              </a:rPr>
              <a:t>LGBTQ+ Director at </a:t>
            </a:r>
            <a:r>
              <a:rPr lang="en-GB" sz="2400" i="1" dirty="0">
                <a:effectLst/>
                <a:latin typeface="Calibri" panose="020F0502020204030204" pitchFamily="34" charset="0"/>
                <a:ea typeface="Calibri" panose="020F0502020204030204" pitchFamily="34" charset="0"/>
              </a:rPr>
              <a:t>Paths to Parenthub</a:t>
            </a:r>
            <a:r>
              <a:rPr lang="en-GB" sz="2400" dirty="0">
                <a:effectLst/>
                <a:latin typeface="Calibri" panose="020F0502020204030204" pitchFamily="34" charset="0"/>
                <a:ea typeface="Calibri" panose="020F0502020204030204" pitchFamily="34" charset="0"/>
              </a:rPr>
              <a:t>, an online support platform for parents via donor conception</a:t>
            </a:r>
          </a:p>
          <a:p>
            <a:r>
              <a:rPr lang="en-GB" sz="2400" dirty="0">
                <a:latin typeface="Calibri" panose="020F0502020204030204" pitchFamily="34" charset="0"/>
                <a:ea typeface="Calibri" panose="020F0502020204030204" pitchFamily="34" charset="0"/>
              </a:rPr>
              <a:t>Founder of Donor Sibling Connections UK</a:t>
            </a:r>
          </a:p>
          <a:p>
            <a:r>
              <a:rPr lang="en-GB" sz="2400" dirty="0">
                <a:effectLst/>
                <a:latin typeface="Calibri" panose="020F0502020204030204" pitchFamily="34" charset="0"/>
                <a:ea typeface="Calibri" panose="020F0502020204030204" pitchFamily="34" charset="0"/>
              </a:rPr>
              <a:t>Website: </a:t>
            </a:r>
            <a:r>
              <a:rPr lang="en-GB" sz="2400" u="sng" dirty="0">
                <a:effectLst/>
                <a:latin typeface="Calibri" panose="020F0502020204030204" pitchFamily="34" charset="0"/>
                <a:ea typeface="Calibri" panose="020F0502020204030204" pitchFamily="34" charset="0"/>
                <a:hlinkClick r:id="rId3" tooltip="allthingsdonorconception.com"/>
              </a:rPr>
              <a:t>All Things Donor Conception</a:t>
            </a:r>
            <a:r>
              <a:rPr lang="en-GB" sz="2400" dirty="0">
                <a:effectLst/>
                <a:latin typeface="Calibri" panose="020F0502020204030204" pitchFamily="34" charset="0"/>
                <a:ea typeface="Calibri" panose="020F0502020204030204" pitchFamily="34" charset="0"/>
              </a:rPr>
              <a:t>. </a:t>
            </a:r>
            <a:endParaRPr lang="en-GB" sz="2400" dirty="0"/>
          </a:p>
        </p:txBody>
      </p:sp>
      <p:pic>
        <p:nvPicPr>
          <p:cNvPr id="5" name="Picture 4" descr="A group of people holding hands in a field&#10;&#10;Description automatically generated with low confidence">
            <a:extLst>
              <a:ext uri="{FF2B5EF4-FFF2-40B4-BE49-F238E27FC236}">
                <a16:creationId xmlns:a16="http://schemas.microsoft.com/office/drawing/2014/main" id="{170E8158-783D-A06A-C6D7-03A90008D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7948" y="517600"/>
            <a:ext cx="2194559" cy="2743200"/>
          </a:xfrm>
          <a:prstGeom prst="rect">
            <a:avLst/>
          </a:prstGeom>
        </p:spPr>
      </p:pic>
      <p:pic>
        <p:nvPicPr>
          <p:cNvPr id="7" name="Picture 6" descr="A picture containing text, human face, clock, smile&#10;&#10;Description automatically generated">
            <a:extLst>
              <a:ext uri="{FF2B5EF4-FFF2-40B4-BE49-F238E27FC236}">
                <a16:creationId xmlns:a16="http://schemas.microsoft.com/office/drawing/2014/main" id="{21487431-FF5A-C3DD-3939-BB6487A4D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368" y="3484572"/>
            <a:ext cx="5135719" cy="2632055"/>
          </a:xfrm>
          <a:prstGeom prst="rect">
            <a:avLst/>
          </a:prstGeom>
        </p:spPr>
      </p:pic>
    </p:spTree>
    <p:extLst>
      <p:ext uri="{BB962C8B-B14F-4D97-AF65-F5344CB8AC3E}">
        <p14:creationId xmlns:p14="http://schemas.microsoft.com/office/powerpoint/2010/main" val="2970572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32601" y="-134229"/>
            <a:ext cx="3253211" cy="6992229"/>
            <a:chOff x="0" y="0"/>
            <a:chExt cx="698235" cy="1500739"/>
          </a:xfrm>
        </p:grpSpPr>
        <p:sp>
          <p:nvSpPr>
            <p:cNvPr id="3" name="Freeform 3"/>
            <p:cNvSpPr/>
            <p:nvPr/>
          </p:nvSpPr>
          <p:spPr>
            <a:xfrm>
              <a:off x="0" y="0"/>
              <a:ext cx="698235" cy="1500739"/>
            </a:xfrm>
            <a:custGeom>
              <a:avLst/>
              <a:gdLst/>
              <a:ahLst/>
              <a:cxnLst/>
              <a:rect l="l" t="t" r="r" b="b"/>
              <a:pathLst>
                <a:path w="698235" h="1500739">
                  <a:moveTo>
                    <a:pt x="0" y="0"/>
                  </a:moveTo>
                  <a:lnTo>
                    <a:pt x="698235" y="0"/>
                  </a:lnTo>
                  <a:lnTo>
                    <a:pt x="698235" y="1500739"/>
                  </a:lnTo>
                  <a:lnTo>
                    <a:pt x="0" y="1500739"/>
                  </a:lnTo>
                  <a:close/>
                </a:path>
              </a:pathLst>
            </a:custGeom>
            <a:solidFill>
              <a:srgbClr val="F6E8A3"/>
            </a:solidFill>
          </p:spPr>
        </p:sp>
      </p:grpSp>
      <p:grpSp>
        <p:nvGrpSpPr>
          <p:cNvPr id="4" name="Group 4"/>
          <p:cNvGrpSpPr/>
          <p:nvPr/>
        </p:nvGrpSpPr>
        <p:grpSpPr>
          <a:xfrm>
            <a:off x="6759001" y="724249"/>
            <a:ext cx="4747199" cy="5447951"/>
            <a:chOff x="0" y="0"/>
            <a:chExt cx="9494398" cy="10895901"/>
          </a:xfrm>
        </p:grpSpPr>
        <p:pic>
          <p:nvPicPr>
            <p:cNvPr id="5" name="Picture 5"/>
            <p:cNvPicPr>
              <a:picLocks noChangeAspect="1"/>
            </p:cNvPicPr>
            <p:nvPr/>
          </p:nvPicPr>
          <p:blipFill>
            <a:blip r:embed="rId2"/>
            <a:srcRect t="4095" b="4095"/>
            <a:stretch>
              <a:fillRect/>
            </a:stretch>
          </p:blipFill>
          <p:spPr>
            <a:xfrm>
              <a:off x="0" y="0"/>
              <a:ext cx="9494398" cy="10895901"/>
            </a:xfrm>
            <a:prstGeom prst="rect">
              <a:avLst/>
            </a:prstGeom>
          </p:spPr>
        </p:pic>
      </p:grpSp>
      <p:sp>
        <p:nvSpPr>
          <p:cNvPr id="6" name="TextBox 6"/>
          <p:cNvSpPr txBox="1"/>
          <p:nvPr/>
        </p:nvSpPr>
        <p:spPr>
          <a:xfrm>
            <a:off x="606523" y="696796"/>
            <a:ext cx="5251645" cy="487313"/>
          </a:xfrm>
          <a:prstGeom prst="rect">
            <a:avLst/>
          </a:prstGeom>
        </p:spPr>
        <p:txBody>
          <a:bodyPr lIns="0" tIns="0" rIns="0" bIns="0" rtlCol="0" anchor="t">
            <a:spAutoFit/>
          </a:bodyPr>
          <a:lstStyle/>
          <a:p>
            <a:pPr defTabSz="609630">
              <a:lnSpc>
                <a:spcPts val="3837"/>
              </a:lnSpc>
            </a:pPr>
            <a:r>
              <a:rPr lang="en-US" sz="3837">
                <a:solidFill>
                  <a:srgbClr val="0E2424"/>
                </a:solidFill>
                <a:latin typeface="Montserrat Classic"/>
              </a:rPr>
              <a:t>Welcome! </a:t>
            </a:r>
          </a:p>
        </p:txBody>
      </p:sp>
      <p:sp>
        <p:nvSpPr>
          <p:cNvPr id="7" name="TextBox 7"/>
          <p:cNvSpPr txBox="1"/>
          <p:nvPr/>
        </p:nvSpPr>
        <p:spPr>
          <a:xfrm>
            <a:off x="606523" y="1536733"/>
            <a:ext cx="5410200" cy="5137817"/>
          </a:xfrm>
          <a:prstGeom prst="rect">
            <a:avLst/>
          </a:prstGeom>
        </p:spPr>
        <p:txBody>
          <a:bodyPr lIns="0" tIns="0" rIns="0" bIns="0" rtlCol="0" anchor="t">
            <a:spAutoFit/>
          </a:bodyPr>
          <a:lstStyle/>
          <a:p>
            <a:pPr defTabSz="609630">
              <a:lnSpc>
                <a:spcPts val="3055"/>
              </a:lnSpc>
            </a:pPr>
            <a:r>
              <a:rPr lang="en-US" sz="2182" spc="109">
                <a:solidFill>
                  <a:srgbClr val="0E2424"/>
                </a:solidFill>
                <a:latin typeface="Montserrat"/>
              </a:rPr>
              <a:t>June 9th 2023 8pm</a:t>
            </a:r>
          </a:p>
          <a:p>
            <a:pPr defTabSz="609630">
              <a:lnSpc>
                <a:spcPts val="3055"/>
              </a:lnSpc>
            </a:pPr>
            <a:r>
              <a:rPr lang="en-US" sz="2182" spc="109">
                <a:solidFill>
                  <a:srgbClr val="0E2424"/>
                </a:solidFill>
                <a:latin typeface="Montserrat"/>
              </a:rPr>
              <a:t>Presentation by the </a:t>
            </a:r>
          </a:p>
          <a:p>
            <a:pPr defTabSz="609630">
              <a:lnSpc>
                <a:spcPts val="3055"/>
              </a:lnSpc>
            </a:pPr>
            <a:r>
              <a:rPr lang="en-US" sz="2182" spc="109">
                <a:solidFill>
                  <a:srgbClr val="0E2424"/>
                </a:solidFill>
                <a:latin typeface="Montserrat"/>
              </a:rPr>
              <a:t>Donor Sibling Connections UK (DSC-UK) Group </a:t>
            </a:r>
          </a:p>
          <a:p>
            <a:pPr defTabSz="609630">
              <a:lnSpc>
                <a:spcPts val="3055"/>
              </a:lnSpc>
            </a:pPr>
            <a:endParaRPr lang="en-US" sz="2182" spc="109">
              <a:solidFill>
                <a:srgbClr val="0E2424"/>
              </a:solidFill>
              <a:latin typeface="Montserrat"/>
            </a:endParaRPr>
          </a:p>
          <a:p>
            <a:pPr marL="471190" lvl="1" indent="-235595" defTabSz="609630">
              <a:lnSpc>
                <a:spcPts val="3055"/>
              </a:lnSpc>
              <a:buFont typeface="Arial"/>
              <a:buChar char="•"/>
            </a:pPr>
            <a:r>
              <a:rPr lang="en-US" sz="2182" spc="109">
                <a:solidFill>
                  <a:srgbClr val="0E2424"/>
                </a:solidFill>
                <a:latin typeface="Montserrat"/>
              </a:rPr>
              <a:t>Who we are as a group</a:t>
            </a:r>
          </a:p>
          <a:p>
            <a:pPr marL="471190" lvl="1" indent="-235595" defTabSz="609630">
              <a:lnSpc>
                <a:spcPts val="3055"/>
              </a:lnSpc>
              <a:buFont typeface="Arial"/>
              <a:buChar char="•"/>
            </a:pPr>
            <a:r>
              <a:rPr lang="en-US" sz="2182" spc="109">
                <a:solidFill>
                  <a:srgbClr val="0E2424"/>
                </a:solidFill>
                <a:latin typeface="Montserrat"/>
              </a:rPr>
              <a:t>Background</a:t>
            </a:r>
          </a:p>
          <a:p>
            <a:pPr marL="471190" lvl="1" indent="-235595" defTabSz="609630">
              <a:lnSpc>
                <a:spcPts val="3055"/>
              </a:lnSpc>
              <a:buFont typeface="Arial"/>
              <a:buChar char="•"/>
            </a:pPr>
            <a:r>
              <a:rPr lang="en-US" sz="2182" spc="109">
                <a:solidFill>
                  <a:srgbClr val="0E2424"/>
                </a:solidFill>
                <a:latin typeface="Montserrat"/>
              </a:rPr>
              <a:t>What the campaign is about</a:t>
            </a:r>
          </a:p>
          <a:p>
            <a:pPr marL="471190" lvl="1" indent="-235595" defTabSz="609630">
              <a:lnSpc>
                <a:spcPts val="3055"/>
              </a:lnSpc>
              <a:buFont typeface="Arial"/>
              <a:buChar char="•"/>
            </a:pPr>
            <a:r>
              <a:rPr lang="en-US" sz="2182" spc="109">
                <a:solidFill>
                  <a:srgbClr val="0E2424"/>
                </a:solidFill>
                <a:latin typeface="Montserrat"/>
              </a:rPr>
              <a:t>Why we believe it is a worthy cause. </a:t>
            </a:r>
          </a:p>
          <a:p>
            <a:pPr marL="471190" lvl="1" indent="-235595" defTabSz="609630">
              <a:lnSpc>
                <a:spcPts val="3055"/>
              </a:lnSpc>
              <a:buFont typeface="Arial"/>
              <a:buChar char="•"/>
            </a:pPr>
            <a:r>
              <a:rPr lang="en-US" sz="2182" spc="109">
                <a:solidFill>
                  <a:srgbClr val="0E2424"/>
                </a:solidFill>
                <a:latin typeface="Montserrat"/>
              </a:rPr>
              <a:t>Actions taken and next steps </a:t>
            </a:r>
          </a:p>
          <a:p>
            <a:pPr marL="471190" lvl="1" indent="-235595" defTabSz="609630">
              <a:lnSpc>
                <a:spcPts val="3055"/>
              </a:lnSpc>
              <a:buFont typeface="Arial"/>
              <a:buChar char="•"/>
            </a:pPr>
            <a:r>
              <a:rPr lang="en-US" sz="2182" spc="109">
                <a:solidFill>
                  <a:srgbClr val="0E2424"/>
                </a:solidFill>
                <a:latin typeface="Montserrat"/>
              </a:rPr>
              <a:t>Q&amp;A</a:t>
            </a:r>
          </a:p>
          <a:p>
            <a:pPr defTabSz="609630">
              <a:lnSpc>
                <a:spcPts val="3055"/>
              </a:lnSpc>
            </a:pPr>
            <a:r>
              <a:rPr lang="en-US" sz="2182" spc="109">
                <a:solidFill>
                  <a:srgbClr val="0E2424"/>
                </a:solidFill>
                <a:latin typeface="Montserrat"/>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172200"/>
            <a:ext cx="12192000" cy="685800"/>
            <a:chOff x="0" y="0"/>
            <a:chExt cx="4253089" cy="239236"/>
          </a:xfrm>
        </p:grpSpPr>
        <p:sp>
          <p:nvSpPr>
            <p:cNvPr id="3" name="Freeform 3"/>
            <p:cNvSpPr/>
            <p:nvPr/>
          </p:nvSpPr>
          <p:spPr>
            <a:xfrm>
              <a:off x="0" y="0"/>
              <a:ext cx="4253089" cy="239236"/>
            </a:xfrm>
            <a:custGeom>
              <a:avLst/>
              <a:gdLst/>
              <a:ahLst/>
              <a:cxnLst/>
              <a:rect l="l" t="t" r="r" b="b"/>
              <a:pathLst>
                <a:path w="4253089" h="239236">
                  <a:moveTo>
                    <a:pt x="0" y="0"/>
                  </a:moveTo>
                  <a:lnTo>
                    <a:pt x="4253089" y="0"/>
                  </a:lnTo>
                  <a:lnTo>
                    <a:pt x="4253089" y="239236"/>
                  </a:lnTo>
                  <a:lnTo>
                    <a:pt x="0" y="239236"/>
                  </a:lnTo>
                  <a:close/>
                </a:path>
              </a:pathLst>
            </a:custGeom>
            <a:solidFill>
              <a:srgbClr val="F6E8A3"/>
            </a:solidFill>
          </p:spPr>
        </p:sp>
      </p:grpSp>
      <p:grpSp>
        <p:nvGrpSpPr>
          <p:cNvPr id="4" name="Group 4"/>
          <p:cNvGrpSpPr/>
          <p:nvPr/>
        </p:nvGrpSpPr>
        <p:grpSpPr>
          <a:xfrm>
            <a:off x="0" y="0"/>
            <a:ext cx="4924628" cy="6858000"/>
            <a:chOff x="0" y="0"/>
            <a:chExt cx="9849257" cy="13716000"/>
          </a:xfrm>
        </p:grpSpPr>
        <p:pic>
          <p:nvPicPr>
            <p:cNvPr id="5" name="Picture 5"/>
            <p:cNvPicPr>
              <a:picLocks noChangeAspect="1"/>
            </p:cNvPicPr>
            <p:nvPr/>
          </p:nvPicPr>
          <p:blipFill>
            <a:blip r:embed="rId2"/>
            <a:srcRect l="17735" r="32716"/>
            <a:stretch>
              <a:fillRect/>
            </a:stretch>
          </p:blipFill>
          <p:spPr>
            <a:xfrm>
              <a:off x="0" y="0"/>
              <a:ext cx="9849257" cy="13716000"/>
            </a:xfrm>
            <a:prstGeom prst="rect">
              <a:avLst/>
            </a:prstGeom>
          </p:spPr>
        </p:pic>
      </p:grpSp>
      <p:sp>
        <p:nvSpPr>
          <p:cNvPr id="6" name="TextBox 6"/>
          <p:cNvSpPr txBox="1"/>
          <p:nvPr/>
        </p:nvSpPr>
        <p:spPr>
          <a:xfrm>
            <a:off x="5518208" y="549718"/>
            <a:ext cx="5698581" cy="512961"/>
          </a:xfrm>
          <a:prstGeom prst="rect">
            <a:avLst/>
          </a:prstGeom>
        </p:spPr>
        <p:txBody>
          <a:bodyPr lIns="0" tIns="0" rIns="0" bIns="0" rtlCol="0" anchor="t">
            <a:spAutoFit/>
          </a:bodyPr>
          <a:lstStyle/>
          <a:p>
            <a:pPr defTabSz="609630">
              <a:lnSpc>
                <a:spcPts val="4000"/>
              </a:lnSpc>
            </a:pPr>
            <a:r>
              <a:rPr lang="en-US" sz="4000">
                <a:solidFill>
                  <a:srgbClr val="0E2424"/>
                </a:solidFill>
                <a:latin typeface="Montserrat Classic"/>
              </a:rPr>
              <a:t>Who we are ...</a:t>
            </a:r>
          </a:p>
        </p:txBody>
      </p:sp>
      <p:sp>
        <p:nvSpPr>
          <p:cNvPr id="7" name="TextBox 7"/>
          <p:cNvSpPr txBox="1"/>
          <p:nvPr/>
        </p:nvSpPr>
        <p:spPr>
          <a:xfrm>
            <a:off x="5055791" y="6436245"/>
            <a:ext cx="7482458" cy="192360"/>
          </a:xfrm>
          <a:prstGeom prst="rect">
            <a:avLst/>
          </a:prstGeom>
        </p:spPr>
        <p:txBody>
          <a:bodyPr lIns="0" tIns="0" rIns="0" bIns="0" rtlCol="0" anchor="t">
            <a:spAutoFit/>
          </a:bodyPr>
          <a:lstStyle/>
          <a:p>
            <a:pPr defTabSz="609630">
              <a:lnSpc>
                <a:spcPts val="1459"/>
              </a:lnSpc>
            </a:pPr>
            <a:r>
              <a:rPr lang="en-US" sz="1459">
                <a:solidFill>
                  <a:srgbClr val="0E2424"/>
                </a:solidFill>
                <a:latin typeface="Montserrat Bold"/>
              </a:rPr>
              <a:t>Find us on facebook, search under groups  'Donor Sibling Connections UK'</a:t>
            </a:r>
          </a:p>
        </p:txBody>
      </p:sp>
      <p:sp>
        <p:nvSpPr>
          <p:cNvPr id="8" name="TextBox 8"/>
          <p:cNvSpPr txBox="1"/>
          <p:nvPr/>
        </p:nvSpPr>
        <p:spPr>
          <a:xfrm>
            <a:off x="5633765" y="1315528"/>
            <a:ext cx="6326510" cy="4860048"/>
          </a:xfrm>
          <a:prstGeom prst="rect">
            <a:avLst/>
          </a:prstGeom>
        </p:spPr>
        <p:txBody>
          <a:bodyPr lIns="0" tIns="0" rIns="0" bIns="0" rtlCol="0" anchor="t">
            <a:spAutoFit/>
          </a:bodyPr>
          <a:lstStyle/>
          <a:p>
            <a:pPr defTabSz="609630">
              <a:lnSpc>
                <a:spcPts val="2681"/>
              </a:lnSpc>
            </a:pPr>
            <a:r>
              <a:rPr lang="en-US" sz="1915" spc="95">
                <a:solidFill>
                  <a:srgbClr val="0E2424"/>
                </a:solidFill>
                <a:latin typeface="Montserrat Bold Italics"/>
              </a:rPr>
              <a:t>Donor Sibling Connections UK (DSC-UK)</a:t>
            </a:r>
          </a:p>
          <a:p>
            <a:pPr defTabSz="609630">
              <a:lnSpc>
                <a:spcPts val="2681"/>
              </a:lnSpc>
            </a:pPr>
            <a:r>
              <a:rPr lang="en-US" sz="1915" spc="95">
                <a:solidFill>
                  <a:srgbClr val="0E2424"/>
                </a:solidFill>
                <a:latin typeface="Montserrat Bold"/>
              </a:rPr>
              <a:t>Founding Members </a:t>
            </a:r>
          </a:p>
          <a:p>
            <a:pPr defTabSz="609630">
              <a:lnSpc>
                <a:spcPts val="2681"/>
              </a:lnSpc>
            </a:pPr>
            <a:endParaRPr lang="en-US" sz="1915" spc="95">
              <a:solidFill>
                <a:srgbClr val="0E2424"/>
              </a:solidFill>
              <a:latin typeface="Montserrat Bold"/>
            </a:endParaRPr>
          </a:p>
          <a:p>
            <a:pPr defTabSz="609630">
              <a:lnSpc>
                <a:spcPts val="2681"/>
              </a:lnSpc>
            </a:pPr>
            <a:r>
              <a:rPr lang="en-US" sz="1915" spc="95">
                <a:solidFill>
                  <a:srgbClr val="0E2424"/>
                </a:solidFill>
                <a:latin typeface="Montserrat"/>
              </a:rPr>
              <a:t>Hayley King </a:t>
            </a:r>
          </a:p>
          <a:p>
            <a:pPr defTabSz="609630">
              <a:lnSpc>
                <a:spcPts val="2681"/>
              </a:lnSpc>
            </a:pPr>
            <a:r>
              <a:rPr lang="en-US" sz="1915" spc="95">
                <a:solidFill>
                  <a:srgbClr val="0E2424"/>
                </a:solidFill>
                <a:latin typeface="Montserrat"/>
              </a:rPr>
              <a:t>Mel Johnson </a:t>
            </a:r>
          </a:p>
          <a:p>
            <a:pPr defTabSz="609630">
              <a:lnSpc>
                <a:spcPts val="2681"/>
              </a:lnSpc>
            </a:pPr>
            <a:r>
              <a:rPr lang="en-US" sz="1915" spc="95">
                <a:solidFill>
                  <a:srgbClr val="0E2424"/>
                </a:solidFill>
                <a:latin typeface="Montserrat"/>
              </a:rPr>
              <a:t>Dr Grace Halden </a:t>
            </a:r>
          </a:p>
          <a:p>
            <a:pPr defTabSz="609630">
              <a:lnSpc>
                <a:spcPts val="2681"/>
              </a:lnSpc>
            </a:pPr>
            <a:r>
              <a:rPr lang="en-US" sz="1915" spc="95">
                <a:solidFill>
                  <a:srgbClr val="0E2424"/>
                </a:solidFill>
                <a:latin typeface="Montserrat"/>
              </a:rPr>
              <a:t>Natasza Lentner</a:t>
            </a:r>
          </a:p>
          <a:p>
            <a:pPr defTabSz="609630">
              <a:lnSpc>
                <a:spcPts val="2681"/>
              </a:lnSpc>
            </a:pPr>
            <a:r>
              <a:rPr lang="en-US" sz="1915" spc="95">
                <a:solidFill>
                  <a:srgbClr val="0E2424"/>
                </a:solidFill>
                <a:latin typeface="Montserrat"/>
              </a:rPr>
              <a:t>Ursula Smyth</a:t>
            </a:r>
          </a:p>
          <a:p>
            <a:pPr defTabSz="609630">
              <a:lnSpc>
                <a:spcPts val="2681"/>
              </a:lnSpc>
            </a:pPr>
            <a:r>
              <a:rPr lang="en-US" sz="1915" spc="95">
                <a:solidFill>
                  <a:srgbClr val="0E2424"/>
                </a:solidFill>
                <a:latin typeface="Montserrat"/>
              </a:rPr>
              <a:t>Jo Walker</a:t>
            </a:r>
          </a:p>
          <a:p>
            <a:pPr defTabSz="609630">
              <a:lnSpc>
                <a:spcPts val="2681"/>
              </a:lnSpc>
            </a:pPr>
            <a:r>
              <a:rPr lang="en-US" sz="1915" spc="95">
                <a:solidFill>
                  <a:srgbClr val="0E2424"/>
                </a:solidFill>
                <a:latin typeface="Montserrat"/>
              </a:rPr>
              <a:t>Freya Lyons</a:t>
            </a:r>
          </a:p>
          <a:p>
            <a:pPr defTabSz="609630">
              <a:lnSpc>
                <a:spcPts val="2681"/>
              </a:lnSpc>
            </a:pPr>
            <a:endParaRPr lang="en-US" sz="1915" spc="95">
              <a:solidFill>
                <a:srgbClr val="0E2424"/>
              </a:solidFill>
              <a:latin typeface="Montserrat"/>
            </a:endParaRPr>
          </a:p>
          <a:p>
            <a:pPr defTabSz="609630">
              <a:lnSpc>
                <a:spcPts val="2681"/>
              </a:lnSpc>
            </a:pPr>
            <a:r>
              <a:rPr lang="en-US" sz="1915" spc="95">
                <a:solidFill>
                  <a:srgbClr val="0E2424"/>
                </a:solidFill>
                <a:latin typeface="Montserrat Bold"/>
              </a:rPr>
              <a:t>Point of Contact </a:t>
            </a:r>
          </a:p>
          <a:p>
            <a:pPr defTabSz="609630">
              <a:lnSpc>
                <a:spcPts val="2681"/>
              </a:lnSpc>
            </a:pPr>
            <a:r>
              <a:rPr lang="en-US" sz="1915" spc="95">
                <a:solidFill>
                  <a:srgbClr val="0E2424"/>
                </a:solidFill>
                <a:latin typeface="Montserrat"/>
              </a:rPr>
              <a:t>hayley@allthingsdonorconception.com</a:t>
            </a:r>
          </a:p>
          <a:p>
            <a:pPr defTabSz="609630">
              <a:lnSpc>
                <a:spcPts val="3055"/>
              </a:lnSpc>
            </a:pPr>
            <a:endParaRPr lang="en-US" sz="1915" spc="95">
              <a:solidFill>
                <a:srgbClr val="0E2424"/>
              </a:solidFill>
              <a:latin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533013" cy="7132320"/>
            <a:chOff x="0" y="0"/>
            <a:chExt cx="2689955" cy="1530807"/>
          </a:xfrm>
        </p:grpSpPr>
        <p:sp>
          <p:nvSpPr>
            <p:cNvPr id="3" name="Freeform 3"/>
            <p:cNvSpPr/>
            <p:nvPr/>
          </p:nvSpPr>
          <p:spPr>
            <a:xfrm>
              <a:off x="0" y="0"/>
              <a:ext cx="2689955" cy="1530806"/>
            </a:xfrm>
            <a:custGeom>
              <a:avLst/>
              <a:gdLst/>
              <a:ahLst/>
              <a:cxnLst/>
              <a:rect l="l" t="t" r="r" b="b"/>
              <a:pathLst>
                <a:path w="2689955" h="1530806">
                  <a:moveTo>
                    <a:pt x="0" y="0"/>
                  </a:moveTo>
                  <a:lnTo>
                    <a:pt x="2689955" y="0"/>
                  </a:lnTo>
                  <a:lnTo>
                    <a:pt x="2689955" y="1530806"/>
                  </a:lnTo>
                  <a:lnTo>
                    <a:pt x="0" y="1530806"/>
                  </a:lnTo>
                  <a:close/>
                </a:path>
              </a:pathLst>
            </a:custGeom>
            <a:solidFill>
              <a:srgbClr val="F6E8A3"/>
            </a:solidFill>
          </p:spPr>
        </p:sp>
      </p:grpSp>
      <p:grpSp>
        <p:nvGrpSpPr>
          <p:cNvPr id="4" name="Group 4"/>
          <p:cNvGrpSpPr/>
          <p:nvPr/>
        </p:nvGrpSpPr>
        <p:grpSpPr>
          <a:xfrm>
            <a:off x="-402343" y="-272878"/>
            <a:ext cx="5432320" cy="4757182"/>
            <a:chOff x="0" y="0"/>
            <a:chExt cx="10864640" cy="9514365"/>
          </a:xfrm>
        </p:grpSpPr>
        <p:pic>
          <p:nvPicPr>
            <p:cNvPr id="5" name="Picture 5"/>
            <p:cNvPicPr>
              <a:picLocks noChangeAspect="1"/>
            </p:cNvPicPr>
            <p:nvPr/>
          </p:nvPicPr>
          <p:blipFill>
            <a:blip r:embed="rId2"/>
            <a:srcRect/>
            <a:stretch>
              <a:fillRect/>
            </a:stretch>
          </p:blipFill>
          <p:spPr>
            <a:xfrm>
              <a:off x="0" y="0"/>
              <a:ext cx="10864640" cy="9514365"/>
            </a:xfrm>
            <a:prstGeom prst="rect">
              <a:avLst/>
            </a:prstGeom>
          </p:spPr>
        </p:pic>
      </p:grpSp>
      <p:grpSp>
        <p:nvGrpSpPr>
          <p:cNvPr id="6" name="Group 6"/>
          <p:cNvGrpSpPr/>
          <p:nvPr/>
        </p:nvGrpSpPr>
        <p:grpSpPr>
          <a:xfrm>
            <a:off x="3891874" y="2105713"/>
            <a:ext cx="4408252" cy="4247771"/>
            <a:chOff x="0" y="0"/>
            <a:chExt cx="8816504" cy="8495542"/>
          </a:xfrm>
        </p:grpSpPr>
        <p:pic>
          <p:nvPicPr>
            <p:cNvPr id="7" name="Picture 7"/>
            <p:cNvPicPr>
              <a:picLocks noChangeAspect="1"/>
            </p:cNvPicPr>
            <p:nvPr/>
          </p:nvPicPr>
          <p:blipFill>
            <a:blip r:embed="rId3"/>
            <a:srcRect l="721" r="721"/>
            <a:stretch>
              <a:fillRect/>
            </a:stretch>
          </p:blipFill>
          <p:spPr>
            <a:xfrm>
              <a:off x="0" y="0"/>
              <a:ext cx="8816504" cy="8495542"/>
            </a:xfrm>
            <a:prstGeom prst="rect">
              <a:avLst/>
            </a:prstGeom>
          </p:spPr>
        </p:pic>
      </p:grpSp>
      <p:grpSp>
        <p:nvGrpSpPr>
          <p:cNvPr id="8" name="Group 8"/>
          <p:cNvGrpSpPr/>
          <p:nvPr/>
        </p:nvGrpSpPr>
        <p:grpSpPr>
          <a:xfrm>
            <a:off x="-288461" y="3187056"/>
            <a:ext cx="5592008" cy="3834553"/>
            <a:chOff x="0" y="0"/>
            <a:chExt cx="11184017" cy="7669107"/>
          </a:xfrm>
        </p:grpSpPr>
        <p:pic>
          <p:nvPicPr>
            <p:cNvPr id="9" name="Picture 9"/>
            <p:cNvPicPr>
              <a:picLocks noChangeAspect="1"/>
            </p:cNvPicPr>
            <p:nvPr/>
          </p:nvPicPr>
          <p:blipFill>
            <a:blip r:embed="rId4"/>
            <a:srcRect t="3242" b="3242"/>
            <a:stretch>
              <a:fillRect/>
            </a:stretch>
          </p:blipFill>
          <p:spPr>
            <a:xfrm>
              <a:off x="0" y="0"/>
              <a:ext cx="11184017" cy="7669107"/>
            </a:xfrm>
            <a:prstGeom prst="rect">
              <a:avLst/>
            </a:prstGeom>
          </p:spPr>
        </p:pic>
      </p:grpSp>
      <p:sp>
        <p:nvSpPr>
          <p:cNvPr id="10" name="Freeform 10"/>
          <p:cNvSpPr/>
          <p:nvPr/>
        </p:nvSpPr>
        <p:spPr>
          <a:xfrm>
            <a:off x="7139115" y="266837"/>
            <a:ext cx="4856539" cy="2611159"/>
          </a:xfrm>
          <a:custGeom>
            <a:avLst/>
            <a:gdLst/>
            <a:ahLst/>
            <a:cxnLst/>
            <a:rect l="l" t="t" r="r" b="b"/>
            <a:pathLst>
              <a:path w="7284809" h="3916739">
                <a:moveTo>
                  <a:pt x="0" y="0"/>
                </a:moveTo>
                <a:lnTo>
                  <a:pt x="7284809" y="0"/>
                </a:lnTo>
                <a:lnTo>
                  <a:pt x="7284809" y="3916739"/>
                </a:lnTo>
                <a:lnTo>
                  <a:pt x="0" y="3916739"/>
                </a:lnTo>
                <a:lnTo>
                  <a:pt x="0" y="0"/>
                </a:lnTo>
                <a:close/>
              </a:path>
            </a:pathLst>
          </a:custGeom>
          <a:blipFill>
            <a:blip r:embed="rId5"/>
            <a:stretch>
              <a:fillRect/>
            </a:stretch>
          </a:blipFill>
        </p:spPr>
      </p:sp>
      <p:sp>
        <p:nvSpPr>
          <p:cNvPr id="11" name="Freeform 11"/>
          <p:cNvSpPr/>
          <p:nvPr/>
        </p:nvSpPr>
        <p:spPr>
          <a:xfrm>
            <a:off x="7480791" y="3090184"/>
            <a:ext cx="4296479" cy="3489473"/>
          </a:xfrm>
          <a:custGeom>
            <a:avLst/>
            <a:gdLst/>
            <a:ahLst/>
            <a:cxnLst/>
            <a:rect l="l" t="t" r="r" b="b"/>
            <a:pathLst>
              <a:path w="6444718" h="5234209">
                <a:moveTo>
                  <a:pt x="0" y="0"/>
                </a:moveTo>
                <a:lnTo>
                  <a:pt x="6444718" y="0"/>
                </a:lnTo>
                <a:lnTo>
                  <a:pt x="6444718" y="5234209"/>
                </a:lnTo>
                <a:lnTo>
                  <a:pt x="0" y="5234209"/>
                </a:lnTo>
                <a:lnTo>
                  <a:pt x="0" y="0"/>
                </a:lnTo>
                <a:close/>
              </a:path>
            </a:pathLst>
          </a:custGeom>
          <a:blipFill>
            <a:blip r:embed="rId6"/>
            <a:stretch>
              <a:fillRect/>
            </a:stretch>
          </a:blipFill>
        </p:spPr>
      </p:sp>
      <p:sp>
        <p:nvSpPr>
          <p:cNvPr id="12" name="TextBox 12"/>
          <p:cNvSpPr txBox="1"/>
          <p:nvPr/>
        </p:nvSpPr>
        <p:spPr>
          <a:xfrm>
            <a:off x="3497103" y="902955"/>
            <a:ext cx="4717351" cy="974626"/>
          </a:xfrm>
          <a:prstGeom prst="rect">
            <a:avLst/>
          </a:prstGeom>
        </p:spPr>
        <p:txBody>
          <a:bodyPr lIns="0" tIns="0" rIns="0" bIns="0" rtlCol="0" anchor="t">
            <a:spAutoFit/>
          </a:bodyPr>
          <a:lstStyle/>
          <a:p>
            <a:pPr algn="ctr" defTabSz="609630">
              <a:lnSpc>
                <a:spcPts val="3756"/>
              </a:lnSpc>
            </a:pPr>
            <a:r>
              <a:rPr lang="en-US" sz="3266">
                <a:solidFill>
                  <a:srgbClr val="0E2424"/>
                </a:solidFill>
                <a:latin typeface="Montserrat Classic"/>
              </a:rPr>
              <a:t>What's </a:t>
            </a:r>
          </a:p>
          <a:p>
            <a:pPr algn="ctr" defTabSz="609630">
              <a:lnSpc>
                <a:spcPts val="3756"/>
              </a:lnSpc>
            </a:pPr>
            <a:r>
              <a:rPr lang="en-US" sz="3266">
                <a:solidFill>
                  <a:srgbClr val="0E2424"/>
                </a:solidFill>
                <a:latin typeface="Montserrat Classic"/>
              </a:rPr>
              <a:t>Your Story?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4780" y="724135"/>
            <a:ext cx="5828591" cy="4566763"/>
          </a:xfrm>
          <a:prstGeom prst="rect">
            <a:avLst/>
          </a:prstGeom>
        </p:spPr>
        <p:txBody>
          <a:bodyPr lIns="0" tIns="0" rIns="0" bIns="0" rtlCol="0" anchor="t">
            <a:spAutoFit/>
          </a:bodyPr>
          <a:lstStyle/>
          <a:p>
            <a:pPr defTabSz="609630">
              <a:lnSpc>
                <a:spcPts val="5190"/>
              </a:lnSpc>
            </a:pPr>
            <a:r>
              <a:rPr lang="en-US" sz="3734">
                <a:solidFill>
                  <a:srgbClr val="0E2424"/>
                </a:solidFill>
                <a:latin typeface="Montserrat Classic"/>
              </a:rPr>
              <a:t>Background</a:t>
            </a:r>
          </a:p>
          <a:p>
            <a:pPr defTabSz="609630">
              <a:lnSpc>
                <a:spcPts val="5190"/>
              </a:lnSpc>
            </a:pPr>
            <a:endParaRPr lang="en-US" sz="3734">
              <a:solidFill>
                <a:srgbClr val="0E2424"/>
              </a:solidFill>
              <a:latin typeface="Montserrat Classic"/>
            </a:endParaRPr>
          </a:p>
          <a:p>
            <a:pPr marL="532593" lvl="1" indent="-266296" defTabSz="609630">
              <a:lnSpc>
                <a:spcPts val="3429"/>
              </a:lnSpc>
              <a:buFont typeface="Arial"/>
              <a:buChar char="•"/>
            </a:pPr>
            <a:r>
              <a:rPr lang="en-US" sz="2467">
                <a:solidFill>
                  <a:srgbClr val="0E2424"/>
                </a:solidFill>
                <a:latin typeface="Montserrat"/>
              </a:rPr>
              <a:t>The HFEA from 1991 - Current</a:t>
            </a:r>
          </a:p>
          <a:p>
            <a:pPr defTabSz="609630">
              <a:lnSpc>
                <a:spcPts val="2595"/>
              </a:lnSpc>
            </a:pPr>
            <a:r>
              <a:rPr lang="en-US" sz="1867">
                <a:solidFill>
                  <a:srgbClr val="0E2424"/>
                </a:solidFill>
                <a:latin typeface="Montserrat"/>
              </a:rPr>
              <a:t>         (Human Fertilisation Embryology Authority) </a:t>
            </a:r>
          </a:p>
          <a:p>
            <a:pPr defTabSz="609630">
              <a:lnSpc>
                <a:spcPts val="3429"/>
              </a:lnSpc>
            </a:pPr>
            <a:r>
              <a:rPr lang="en-US" sz="2467">
                <a:solidFill>
                  <a:srgbClr val="0E2424"/>
                </a:solidFill>
                <a:latin typeface="Montserrat"/>
              </a:rPr>
              <a:t>  </a:t>
            </a:r>
          </a:p>
          <a:p>
            <a:pPr marL="532593" lvl="1" indent="-266296" defTabSz="609630">
              <a:lnSpc>
                <a:spcPts val="3429"/>
              </a:lnSpc>
              <a:buFont typeface="Arial"/>
              <a:buChar char="•"/>
            </a:pPr>
            <a:r>
              <a:rPr lang="en-US" sz="2467">
                <a:solidFill>
                  <a:srgbClr val="0E2424"/>
                </a:solidFill>
                <a:latin typeface="Montserrat"/>
              </a:rPr>
              <a:t>What is the existing framework?</a:t>
            </a:r>
          </a:p>
          <a:p>
            <a:pPr defTabSz="609630">
              <a:lnSpc>
                <a:spcPts val="3429"/>
              </a:lnSpc>
            </a:pPr>
            <a:endParaRPr lang="en-US" sz="2467">
              <a:solidFill>
                <a:srgbClr val="0E2424"/>
              </a:solidFill>
              <a:latin typeface="Montserrat"/>
            </a:endParaRPr>
          </a:p>
          <a:p>
            <a:pPr marL="532593" lvl="1" indent="-266296" defTabSz="609630">
              <a:lnSpc>
                <a:spcPts val="3429"/>
              </a:lnSpc>
              <a:buFont typeface="Arial"/>
              <a:buChar char="•"/>
            </a:pPr>
            <a:r>
              <a:rPr lang="en-US" sz="2467">
                <a:solidFill>
                  <a:srgbClr val="0E2424"/>
                </a:solidFill>
                <a:latin typeface="Montserrat"/>
              </a:rPr>
              <a:t>The Donor Sibling Link (DSL)</a:t>
            </a:r>
          </a:p>
          <a:p>
            <a:pPr defTabSz="609630">
              <a:lnSpc>
                <a:spcPts val="2595"/>
              </a:lnSpc>
            </a:pPr>
            <a:r>
              <a:rPr lang="en-US" sz="1867">
                <a:solidFill>
                  <a:srgbClr val="0E2424"/>
                </a:solidFill>
                <a:latin typeface="Montserrat"/>
              </a:rPr>
              <a:t>         (Uk Siblings ONLY)</a:t>
            </a:r>
          </a:p>
          <a:p>
            <a:pPr defTabSz="609630">
              <a:lnSpc>
                <a:spcPts val="3429"/>
              </a:lnSpc>
            </a:pPr>
            <a:endParaRPr lang="en-US" sz="1867">
              <a:solidFill>
                <a:srgbClr val="0E2424"/>
              </a:solidFill>
              <a:latin typeface="Montserrat"/>
            </a:endParaRPr>
          </a:p>
        </p:txBody>
      </p:sp>
      <p:grpSp>
        <p:nvGrpSpPr>
          <p:cNvPr id="3" name="Group 3"/>
          <p:cNvGrpSpPr/>
          <p:nvPr/>
        </p:nvGrpSpPr>
        <p:grpSpPr>
          <a:xfrm>
            <a:off x="0" y="6172200"/>
            <a:ext cx="12192000" cy="685800"/>
            <a:chOff x="0" y="0"/>
            <a:chExt cx="4253089" cy="239236"/>
          </a:xfrm>
        </p:grpSpPr>
        <p:sp>
          <p:nvSpPr>
            <p:cNvPr id="4" name="Freeform 4">
              <a:hlinkClick r:id="rId2" tooltip="https://www.hfea.gov.uk/"/>
            </p:cNvPr>
            <p:cNvSpPr/>
            <p:nvPr/>
          </p:nvSpPr>
          <p:spPr>
            <a:xfrm>
              <a:off x="0" y="0"/>
              <a:ext cx="4253089" cy="239236"/>
            </a:xfrm>
            <a:custGeom>
              <a:avLst/>
              <a:gdLst/>
              <a:ahLst/>
              <a:cxnLst/>
              <a:rect l="l" t="t" r="r" b="b"/>
              <a:pathLst>
                <a:path w="4253089" h="239236">
                  <a:moveTo>
                    <a:pt x="0" y="0"/>
                  </a:moveTo>
                  <a:lnTo>
                    <a:pt x="4253089" y="0"/>
                  </a:lnTo>
                  <a:lnTo>
                    <a:pt x="4253089" y="239236"/>
                  </a:lnTo>
                  <a:lnTo>
                    <a:pt x="0" y="239236"/>
                  </a:lnTo>
                  <a:close/>
                </a:path>
              </a:pathLst>
            </a:custGeom>
            <a:solidFill>
              <a:srgbClr val="F6E8A3"/>
            </a:solidFill>
          </p:spPr>
        </p:sp>
      </p:grpSp>
      <p:grpSp>
        <p:nvGrpSpPr>
          <p:cNvPr id="5" name="Group 5"/>
          <p:cNvGrpSpPr/>
          <p:nvPr/>
        </p:nvGrpSpPr>
        <p:grpSpPr>
          <a:xfrm>
            <a:off x="5755887" y="-487538"/>
            <a:ext cx="6583252" cy="7345538"/>
            <a:chOff x="0" y="0"/>
            <a:chExt cx="13166503" cy="14691076"/>
          </a:xfrm>
        </p:grpSpPr>
        <p:pic>
          <p:nvPicPr>
            <p:cNvPr id="6" name="Picture 6"/>
            <p:cNvPicPr>
              <a:picLocks noChangeAspect="1"/>
            </p:cNvPicPr>
            <p:nvPr/>
          </p:nvPicPr>
          <p:blipFill>
            <a:blip r:embed="rId3"/>
            <a:srcRect/>
            <a:stretch>
              <a:fillRect/>
            </a:stretch>
          </p:blipFill>
          <p:spPr>
            <a:xfrm>
              <a:off x="0" y="0"/>
              <a:ext cx="13166503" cy="14691076"/>
            </a:xfrm>
            <a:prstGeom prst="rect">
              <a:avLst/>
            </a:prstGeom>
          </p:spPr>
        </p:pic>
      </p:grpSp>
      <p:sp>
        <p:nvSpPr>
          <p:cNvPr id="7" name="TextBox 7"/>
          <p:cNvSpPr txBox="1"/>
          <p:nvPr/>
        </p:nvSpPr>
        <p:spPr>
          <a:xfrm>
            <a:off x="307099" y="6315922"/>
            <a:ext cx="5788901" cy="344390"/>
          </a:xfrm>
          <a:prstGeom prst="rect">
            <a:avLst/>
          </a:prstGeom>
        </p:spPr>
        <p:txBody>
          <a:bodyPr lIns="0" tIns="0" rIns="0" bIns="0" rtlCol="0" anchor="t">
            <a:spAutoFit/>
          </a:bodyPr>
          <a:lstStyle/>
          <a:p>
            <a:pPr algn="ctr" defTabSz="609630">
              <a:lnSpc>
                <a:spcPts val="2893"/>
              </a:lnSpc>
            </a:pPr>
            <a:r>
              <a:rPr lang="en-US" sz="2066">
                <a:solidFill>
                  <a:srgbClr val="0E2424"/>
                </a:solidFill>
                <a:latin typeface="Montserrat"/>
              </a:rPr>
              <a:t>For more info see https://www.hfea.gov.uk/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333873"/>
            <a:ext cx="6488506" cy="5515356"/>
          </a:xfrm>
          <a:prstGeom prst="rect">
            <a:avLst/>
          </a:prstGeom>
        </p:spPr>
        <p:txBody>
          <a:bodyPr lIns="0" tIns="0" rIns="0" bIns="0" rtlCol="0" anchor="t">
            <a:spAutoFit/>
          </a:bodyPr>
          <a:lstStyle/>
          <a:p>
            <a:pPr defTabSz="609630">
              <a:lnSpc>
                <a:spcPts val="5345"/>
              </a:lnSpc>
            </a:pPr>
            <a:r>
              <a:rPr lang="en-US" sz="3845">
                <a:solidFill>
                  <a:srgbClr val="0E2424"/>
                </a:solidFill>
                <a:latin typeface="Montserrat Classic"/>
              </a:rPr>
              <a:t>Current Framework</a:t>
            </a:r>
          </a:p>
          <a:p>
            <a:pPr defTabSz="609630">
              <a:lnSpc>
                <a:spcPts val="1922"/>
              </a:lnSpc>
            </a:pPr>
            <a:endParaRPr lang="en-US" sz="3845">
              <a:solidFill>
                <a:srgbClr val="0E2424"/>
              </a:solidFill>
              <a:latin typeface="Montserrat Classic"/>
            </a:endParaRPr>
          </a:p>
          <a:p>
            <a:pPr marL="400276" lvl="1" indent="-200138" defTabSz="609630">
              <a:lnSpc>
                <a:spcPts val="2577"/>
              </a:lnSpc>
              <a:buFont typeface="Arial"/>
              <a:buChar char="•"/>
            </a:pPr>
            <a:r>
              <a:rPr lang="en-US" sz="1853">
                <a:solidFill>
                  <a:srgbClr val="0E2424"/>
                </a:solidFill>
                <a:latin typeface="Montserrat"/>
              </a:rPr>
              <a:t>From birth parents can apply for basic, non identifying info about their children's donor siblings. At 16 years donor conceived young people can request this info. </a:t>
            </a:r>
          </a:p>
          <a:p>
            <a:pPr defTabSz="609630">
              <a:lnSpc>
                <a:spcPts val="2206"/>
              </a:lnSpc>
            </a:pPr>
            <a:r>
              <a:rPr lang="en-US" sz="1587">
                <a:solidFill>
                  <a:srgbClr val="0E2424"/>
                </a:solidFill>
                <a:latin typeface="Montserrat"/>
              </a:rPr>
              <a:t> (current wait list from application is around 12 months)</a:t>
            </a:r>
          </a:p>
          <a:p>
            <a:pPr defTabSz="609630">
              <a:lnSpc>
                <a:spcPts val="2577"/>
              </a:lnSpc>
            </a:pPr>
            <a:endParaRPr lang="en-US" sz="1587">
              <a:solidFill>
                <a:srgbClr val="0E2424"/>
              </a:solidFill>
              <a:latin typeface="Montserrat"/>
            </a:endParaRPr>
          </a:p>
          <a:p>
            <a:pPr marL="400276" lvl="1" indent="-200138" defTabSz="609630">
              <a:lnSpc>
                <a:spcPts val="2577"/>
              </a:lnSpc>
              <a:buFont typeface="Arial"/>
              <a:buChar char="•"/>
            </a:pPr>
            <a:r>
              <a:rPr lang="en-US" sz="1853">
                <a:solidFill>
                  <a:srgbClr val="0E2424"/>
                </a:solidFill>
                <a:latin typeface="Montserrat"/>
              </a:rPr>
              <a:t>The Donor Sibling Link (DSL) is open from 18 years (release of ID info of siblings on an opt in basis) </a:t>
            </a:r>
          </a:p>
          <a:p>
            <a:pPr defTabSz="609630">
              <a:lnSpc>
                <a:spcPts val="2577"/>
              </a:lnSpc>
            </a:pPr>
            <a:r>
              <a:rPr lang="en-US" sz="1853">
                <a:solidFill>
                  <a:srgbClr val="0E2424"/>
                </a:solidFill>
                <a:latin typeface="Montserrat"/>
              </a:rPr>
              <a:t>       (Uk Siblings ONLY)</a:t>
            </a:r>
          </a:p>
          <a:p>
            <a:pPr defTabSz="609630">
              <a:lnSpc>
                <a:spcPts val="2577"/>
              </a:lnSpc>
            </a:pPr>
            <a:endParaRPr lang="en-US" sz="1853">
              <a:solidFill>
                <a:srgbClr val="0E2424"/>
              </a:solidFill>
              <a:latin typeface="Montserrat"/>
            </a:endParaRPr>
          </a:p>
          <a:p>
            <a:pPr marL="400276" lvl="1" indent="-200138" defTabSz="609630">
              <a:lnSpc>
                <a:spcPts val="2577"/>
              </a:lnSpc>
              <a:buFont typeface="Arial"/>
              <a:buChar char="•"/>
            </a:pPr>
            <a:r>
              <a:rPr lang="en-US" sz="1853">
                <a:solidFill>
                  <a:srgbClr val="0E2424"/>
                </a:solidFill>
                <a:latin typeface="Montserrat"/>
              </a:rPr>
              <a:t>Exception - At 16 years if a donor conceived young person becomes sexually active they can make a joint application to HFEA (with partner) to see if they are half siblings</a:t>
            </a:r>
          </a:p>
        </p:txBody>
      </p:sp>
      <p:grpSp>
        <p:nvGrpSpPr>
          <p:cNvPr id="3" name="Group 3"/>
          <p:cNvGrpSpPr/>
          <p:nvPr/>
        </p:nvGrpSpPr>
        <p:grpSpPr>
          <a:xfrm>
            <a:off x="0" y="6172200"/>
            <a:ext cx="12192000" cy="685800"/>
            <a:chOff x="0" y="0"/>
            <a:chExt cx="4253089" cy="239236"/>
          </a:xfrm>
        </p:grpSpPr>
        <p:sp>
          <p:nvSpPr>
            <p:cNvPr id="4" name="Freeform 4">
              <a:hlinkClick r:id="rId2" tooltip="https://www.hfea.gov.uk/"/>
            </p:cNvPr>
            <p:cNvSpPr/>
            <p:nvPr/>
          </p:nvSpPr>
          <p:spPr>
            <a:xfrm>
              <a:off x="0" y="0"/>
              <a:ext cx="4253089" cy="239236"/>
            </a:xfrm>
            <a:custGeom>
              <a:avLst/>
              <a:gdLst/>
              <a:ahLst/>
              <a:cxnLst/>
              <a:rect l="l" t="t" r="r" b="b"/>
              <a:pathLst>
                <a:path w="4253089" h="239236">
                  <a:moveTo>
                    <a:pt x="0" y="0"/>
                  </a:moveTo>
                  <a:lnTo>
                    <a:pt x="4253089" y="0"/>
                  </a:lnTo>
                  <a:lnTo>
                    <a:pt x="4253089" y="239236"/>
                  </a:lnTo>
                  <a:lnTo>
                    <a:pt x="0" y="239236"/>
                  </a:lnTo>
                  <a:close/>
                </a:path>
              </a:pathLst>
            </a:custGeom>
            <a:solidFill>
              <a:srgbClr val="F6E8A3"/>
            </a:solidFill>
          </p:spPr>
        </p:sp>
      </p:grpSp>
      <p:grpSp>
        <p:nvGrpSpPr>
          <p:cNvPr id="5" name="Group 5"/>
          <p:cNvGrpSpPr/>
          <p:nvPr/>
        </p:nvGrpSpPr>
        <p:grpSpPr>
          <a:xfrm>
            <a:off x="6382125" y="-350684"/>
            <a:ext cx="8138198" cy="7020513"/>
            <a:chOff x="0" y="0"/>
            <a:chExt cx="16276396" cy="14041025"/>
          </a:xfrm>
        </p:grpSpPr>
        <p:pic>
          <p:nvPicPr>
            <p:cNvPr id="6" name="Picture 6"/>
            <p:cNvPicPr>
              <a:picLocks noChangeAspect="1"/>
            </p:cNvPicPr>
            <p:nvPr/>
          </p:nvPicPr>
          <p:blipFill>
            <a:blip r:embed="rId3"/>
            <a:srcRect/>
            <a:stretch>
              <a:fillRect/>
            </a:stretch>
          </p:blipFill>
          <p:spPr>
            <a:xfrm>
              <a:off x="0" y="0"/>
              <a:ext cx="16276396" cy="14041025"/>
            </a:xfrm>
            <a:prstGeom prst="rect">
              <a:avLst/>
            </a:prstGeom>
          </p:spPr>
        </p:pic>
      </p:grpSp>
      <p:sp>
        <p:nvSpPr>
          <p:cNvPr id="7" name="TextBox 7"/>
          <p:cNvSpPr txBox="1"/>
          <p:nvPr/>
        </p:nvSpPr>
        <p:spPr>
          <a:xfrm>
            <a:off x="307099" y="6315922"/>
            <a:ext cx="5788901" cy="344390"/>
          </a:xfrm>
          <a:prstGeom prst="rect">
            <a:avLst/>
          </a:prstGeom>
        </p:spPr>
        <p:txBody>
          <a:bodyPr lIns="0" tIns="0" rIns="0" bIns="0" rtlCol="0" anchor="t">
            <a:spAutoFit/>
          </a:bodyPr>
          <a:lstStyle/>
          <a:p>
            <a:pPr algn="ctr" defTabSz="609630">
              <a:lnSpc>
                <a:spcPts val="2893"/>
              </a:lnSpc>
            </a:pPr>
            <a:r>
              <a:rPr lang="en-US" sz="2066">
                <a:solidFill>
                  <a:srgbClr val="0E2424"/>
                </a:solidFill>
                <a:latin typeface="Montserrat"/>
              </a:rPr>
              <a:t>For more info see https://www.hfea.gov.uk/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1926</TotalTime>
  <Words>2398</Words>
  <Application>Microsoft Office PowerPoint</Application>
  <PresentationFormat>Widescreen</PresentationFormat>
  <Paragraphs>215</Paragraphs>
  <Slides>27</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Bembo</vt:lpstr>
      <vt:lpstr>Calibri</vt:lpstr>
      <vt:lpstr>Calibri Light</vt:lpstr>
      <vt:lpstr>Gill Sans MT</vt:lpstr>
      <vt:lpstr>Montserrat</vt:lpstr>
      <vt:lpstr>Montserrat Bold</vt:lpstr>
      <vt:lpstr>Montserrat Bold Italics</vt:lpstr>
      <vt:lpstr>Montserrat Classic</vt:lpstr>
      <vt:lpstr>Montserrat Italics</vt:lpstr>
      <vt:lpstr>Office Theme</vt:lpstr>
      <vt:lpstr>Parcel</vt:lpstr>
      <vt:lpstr>1_Office Theme</vt:lpstr>
      <vt:lpstr>STAG: Solo Parent Talk and Action Group</vt:lpstr>
      <vt:lpstr>PowerPoint Presentation</vt:lpstr>
      <vt:lpstr>Today</vt:lpstr>
      <vt:lpstr>Hayley 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clinics understand their patients?</vt:lpstr>
      <vt:lpstr>PowerPoint Presentation</vt:lpstr>
      <vt:lpstr>Medicine as engaging communities</vt:lpstr>
      <vt:lpstr>THE WORKING GROUP</vt:lpstr>
      <vt:lpstr>3 stage approach</vt:lpstr>
      <vt:lpstr>PowerPoint Presentation</vt:lpstr>
      <vt:lpstr>Dissemination </vt:lpstr>
      <vt:lpstr>What next?</vt:lpstr>
      <vt:lpstr>Contacts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 Solo Parent Talk and Action Group</dc:title>
  <dc:creator>Grace Halden (Staff)</dc:creator>
  <cp:lastModifiedBy>Grace Halden (Staff)</cp:lastModifiedBy>
  <cp:revision>4</cp:revision>
  <dcterms:created xsi:type="dcterms:W3CDTF">2023-02-03T16:17:41Z</dcterms:created>
  <dcterms:modified xsi:type="dcterms:W3CDTF">2023-06-09T16:16:26Z</dcterms:modified>
</cp:coreProperties>
</file>